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147483638" r:id="rId3"/>
    <p:sldId id="2147483640" r:id="rId4"/>
    <p:sldId id="2147483641" r:id="rId5"/>
    <p:sldId id="2147483642" r:id="rId6"/>
    <p:sldId id="267" r:id="rId7"/>
    <p:sldId id="268" r:id="rId8"/>
    <p:sldId id="2147483645" r:id="rId9"/>
    <p:sldId id="2147483643" r:id="rId10"/>
    <p:sldId id="275" r:id="rId11"/>
    <p:sldId id="2147483646" r:id="rId12"/>
    <p:sldId id="2147483637" r:id="rId13"/>
    <p:sldId id="2147483610" r:id="rId14"/>
    <p:sldId id="2147483611" r:id="rId15"/>
    <p:sldId id="2147483612" r:id="rId16"/>
    <p:sldId id="2147483631" r:id="rId17"/>
    <p:sldId id="2147483632" r:id="rId18"/>
    <p:sldId id="269" r:id="rId19"/>
    <p:sldId id="270" r:id="rId20"/>
    <p:sldId id="271" r:id="rId21"/>
    <p:sldId id="2147483647" r:id="rId22"/>
    <p:sldId id="272" r:id="rId23"/>
    <p:sldId id="273" r:id="rId24"/>
    <p:sldId id="274" r:id="rId25"/>
    <p:sldId id="2147483644" r:id="rId26"/>
    <p:sldId id="257" r:id="rId2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sorterViewPr>
    <p:cViewPr varScale="1">
      <p:scale>
        <a:sx n="100" d="100"/>
        <a:sy n="100" d="100"/>
      </p:scale>
      <p:origin x="0" y="-62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4B3E1A-064B-F1BB-7443-BF9244C5254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A7C15842-E43F-74BE-C490-F674449CDA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9169AB6F-3E70-CBDD-9B59-C6C9813C509A}"/>
              </a:ext>
            </a:extLst>
          </p:cNvPr>
          <p:cNvSpPr>
            <a:spLocks noGrp="1"/>
          </p:cNvSpPr>
          <p:nvPr>
            <p:ph type="dt" sz="half" idx="10"/>
          </p:nvPr>
        </p:nvSpPr>
        <p:spPr/>
        <p:txBody>
          <a:bodyPr/>
          <a:lstStyle/>
          <a:p>
            <a:fld id="{30532626-466C-458B-B24B-0120FCCAD7A1}" type="datetimeFigureOut">
              <a:rPr lang="it-IT" smtClean="0"/>
              <a:t>12/05/2025</a:t>
            </a:fld>
            <a:endParaRPr lang="it-IT"/>
          </a:p>
        </p:txBody>
      </p:sp>
      <p:sp>
        <p:nvSpPr>
          <p:cNvPr id="5" name="Segnaposto piè di pagina 4">
            <a:extLst>
              <a:ext uri="{FF2B5EF4-FFF2-40B4-BE49-F238E27FC236}">
                <a16:creationId xmlns:a16="http://schemas.microsoft.com/office/drawing/2014/main" id="{17A08F83-5CD3-716C-4303-6E61396CD8C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CC36523-4FB8-032F-288B-6DCA5D63A2CB}"/>
              </a:ext>
            </a:extLst>
          </p:cNvPr>
          <p:cNvSpPr>
            <a:spLocks noGrp="1"/>
          </p:cNvSpPr>
          <p:nvPr>
            <p:ph type="sldNum" sz="quarter" idx="12"/>
          </p:nvPr>
        </p:nvSpPr>
        <p:spPr/>
        <p:txBody>
          <a:bodyPr/>
          <a:lstStyle/>
          <a:p>
            <a:fld id="{D0597712-49AD-4F68-A4C7-66C8F43BFCF0}" type="slidenum">
              <a:rPr lang="it-IT" smtClean="0"/>
              <a:t>‹N›</a:t>
            </a:fld>
            <a:endParaRPr lang="it-IT"/>
          </a:p>
        </p:txBody>
      </p:sp>
    </p:spTree>
    <p:extLst>
      <p:ext uri="{BB962C8B-B14F-4D97-AF65-F5344CB8AC3E}">
        <p14:creationId xmlns:p14="http://schemas.microsoft.com/office/powerpoint/2010/main" val="2756162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0B912B-C404-29CC-8EC2-A5C9590364B2}"/>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F85E69B-479F-0570-BB7B-6960933F5B51}"/>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7A99E43-E074-35F7-17E8-59D862E05E0C}"/>
              </a:ext>
            </a:extLst>
          </p:cNvPr>
          <p:cNvSpPr>
            <a:spLocks noGrp="1"/>
          </p:cNvSpPr>
          <p:nvPr>
            <p:ph type="dt" sz="half" idx="10"/>
          </p:nvPr>
        </p:nvSpPr>
        <p:spPr/>
        <p:txBody>
          <a:bodyPr/>
          <a:lstStyle/>
          <a:p>
            <a:fld id="{30532626-466C-458B-B24B-0120FCCAD7A1}" type="datetimeFigureOut">
              <a:rPr lang="it-IT" smtClean="0"/>
              <a:t>12/05/2025</a:t>
            </a:fld>
            <a:endParaRPr lang="it-IT"/>
          </a:p>
        </p:txBody>
      </p:sp>
      <p:sp>
        <p:nvSpPr>
          <p:cNvPr id="5" name="Segnaposto piè di pagina 4">
            <a:extLst>
              <a:ext uri="{FF2B5EF4-FFF2-40B4-BE49-F238E27FC236}">
                <a16:creationId xmlns:a16="http://schemas.microsoft.com/office/drawing/2014/main" id="{A06A82F2-C2C1-87AD-09CD-EF30E5DC1F9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1851E9C-E120-6CEB-1A26-85495B36BA2D}"/>
              </a:ext>
            </a:extLst>
          </p:cNvPr>
          <p:cNvSpPr>
            <a:spLocks noGrp="1"/>
          </p:cNvSpPr>
          <p:nvPr>
            <p:ph type="sldNum" sz="quarter" idx="12"/>
          </p:nvPr>
        </p:nvSpPr>
        <p:spPr/>
        <p:txBody>
          <a:bodyPr/>
          <a:lstStyle/>
          <a:p>
            <a:fld id="{D0597712-49AD-4F68-A4C7-66C8F43BFCF0}" type="slidenum">
              <a:rPr lang="it-IT" smtClean="0"/>
              <a:t>‹N›</a:t>
            </a:fld>
            <a:endParaRPr lang="it-IT"/>
          </a:p>
        </p:txBody>
      </p:sp>
    </p:spTree>
    <p:extLst>
      <p:ext uri="{BB962C8B-B14F-4D97-AF65-F5344CB8AC3E}">
        <p14:creationId xmlns:p14="http://schemas.microsoft.com/office/powerpoint/2010/main" val="2094148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EF07145-CD4F-BF63-96E1-E184C4F90E42}"/>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BD35149-F061-BAE6-1892-A60769501C1A}"/>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41051E0-EE3C-0401-648B-758A5A7BD88C}"/>
              </a:ext>
            </a:extLst>
          </p:cNvPr>
          <p:cNvSpPr>
            <a:spLocks noGrp="1"/>
          </p:cNvSpPr>
          <p:nvPr>
            <p:ph type="dt" sz="half" idx="10"/>
          </p:nvPr>
        </p:nvSpPr>
        <p:spPr/>
        <p:txBody>
          <a:bodyPr/>
          <a:lstStyle/>
          <a:p>
            <a:fld id="{30532626-466C-458B-B24B-0120FCCAD7A1}" type="datetimeFigureOut">
              <a:rPr lang="it-IT" smtClean="0"/>
              <a:t>12/05/2025</a:t>
            </a:fld>
            <a:endParaRPr lang="it-IT"/>
          </a:p>
        </p:txBody>
      </p:sp>
      <p:sp>
        <p:nvSpPr>
          <p:cNvPr id="5" name="Segnaposto piè di pagina 4">
            <a:extLst>
              <a:ext uri="{FF2B5EF4-FFF2-40B4-BE49-F238E27FC236}">
                <a16:creationId xmlns:a16="http://schemas.microsoft.com/office/drawing/2014/main" id="{1AC878AA-C6F8-51BB-6E64-38104837B16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46E0564-BBBA-C229-B870-1B29B41C0A8E}"/>
              </a:ext>
            </a:extLst>
          </p:cNvPr>
          <p:cNvSpPr>
            <a:spLocks noGrp="1"/>
          </p:cNvSpPr>
          <p:nvPr>
            <p:ph type="sldNum" sz="quarter" idx="12"/>
          </p:nvPr>
        </p:nvSpPr>
        <p:spPr/>
        <p:txBody>
          <a:bodyPr/>
          <a:lstStyle/>
          <a:p>
            <a:fld id="{D0597712-49AD-4F68-A4C7-66C8F43BFCF0}" type="slidenum">
              <a:rPr lang="it-IT" smtClean="0"/>
              <a:t>‹N›</a:t>
            </a:fld>
            <a:endParaRPr lang="it-IT"/>
          </a:p>
        </p:txBody>
      </p:sp>
    </p:spTree>
    <p:extLst>
      <p:ext uri="{BB962C8B-B14F-4D97-AF65-F5344CB8AC3E}">
        <p14:creationId xmlns:p14="http://schemas.microsoft.com/office/powerpoint/2010/main" val="3156738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4166D5-CF7F-A995-5593-6F73507ED25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328BA7C-2D0E-92EC-A271-F521ABEF71A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83FFA65-9015-3779-2E62-E5CD99795658}"/>
              </a:ext>
            </a:extLst>
          </p:cNvPr>
          <p:cNvSpPr>
            <a:spLocks noGrp="1"/>
          </p:cNvSpPr>
          <p:nvPr>
            <p:ph type="dt" sz="half" idx="10"/>
          </p:nvPr>
        </p:nvSpPr>
        <p:spPr/>
        <p:txBody>
          <a:bodyPr/>
          <a:lstStyle/>
          <a:p>
            <a:fld id="{30532626-466C-458B-B24B-0120FCCAD7A1}" type="datetimeFigureOut">
              <a:rPr lang="it-IT" smtClean="0"/>
              <a:t>12/05/2025</a:t>
            </a:fld>
            <a:endParaRPr lang="it-IT"/>
          </a:p>
        </p:txBody>
      </p:sp>
      <p:sp>
        <p:nvSpPr>
          <p:cNvPr id="5" name="Segnaposto piè di pagina 4">
            <a:extLst>
              <a:ext uri="{FF2B5EF4-FFF2-40B4-BE49-F238E27FC236}">
                <a16:creationId xmlns:a16="http://schemas.microsoft.com/office/drawing/2014/main" id="{053E1990-2887-00C6-EB53-E0FB38D4ECF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9FD585B-C44B-FA12-9625-933CE94879F0}"/>
              </a:ext>
            </a:extLst>
          </p:cNvPr>
          <p:cNvSpPr>
            <a:spLocks noGrp="1"/>
          </p:cNvSpPr>
          <p:nvPr>
            <p:ph type="sldNum" sz="quarter" idx="12"/>
          </p:nvPr>
        </p:nvSpPr>
        <p:spPr/>
        <p:txBody>
          <a:bodyPr/>
          <a:lstStyle/>
          <a:p>
            <a:fld id="{D0597712-49AD-4F68-A4C7-66C8F43BFCF0}" type="slidenum">
              <a:rPr lang="it-IT" smtClean="0"/>
              <a:t>‹N›</a:t>
            </a:fld>
            <a:endParaRPr lang="it-IT"/>
          </a:p>
        </p:txBody>
      </p:sp>
    </p:spTree>
    <p:extLst>
      <p:ext uri="{BB962C8B-B14F-4D97-AF65-F5344CB8AC3E}">
        <p14:creationId xmlns:p14="http://schemas.microsoft.com/office/powerpoint/2010/main" val="764625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05A6F7-0817-F334-F9ED-A078E407C42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5BEDC73-E916-A8CC-C93B-F19E0C75433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3D68BBC4-6EA5-8B81-E93F-88B04E752953}"/>
              </a:ext>
            </a:extLst>
          </p:cNvPr>
          <p:cNvSpPr>
            <a:spLocks noGrp="1"/>
          </p:cNvSpPr>
          <p:nvPr>
            <p:ph type="dt" sz="half" idx="10"/>
          </p:nvPr>
        </p:nvSpPr>
        <p:spPr/>
        <p:txBody>
          <a:bodyPr/>
          <a:lstStyle/>
          <a:p>
            <a:fld id="{30532626-466C-458B-B24B-0120FCCAD7A1}" type="datetimeFigureOut">
              <a:rPr lang="it-IT" smtClean="0"/>
              <a:t>12/05/2025</a:t>
            </a:fld>
            <a:endParaRPr lang="it-IT"/>
          </a:p>
        </p:txBody>
      </p:sp>
      <p:sp>
        <p:nvSpPr>
          <p:cNvPr id="5" name="Segnaposto piè di pagina 4">
            <a:extLst>
              <a:ext uri="{FF2B5EF4-FFF2-40B4-BE49-F238E27FC236}">
                <a16:creationId xmlns:a16="http://schemas.microsoft.com/office/drawing/2014/main" id="{00BB4560-6823-21AA-1587-84843883A7B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5E4B587-7B95-5BD1-771C-41FB34DBE50E}"/>
              </a:ext>
            </a:extLst>
          </p:cNvPr>
          <p:cNvSpPr>
            <a:spLocks noGrp="1"/>
          </p:cNvSpPr>
          <p:nvPr>
            <p:ph type="sldNum" sz="quarter" idx="12"/>
          </p:nvPr>
        </p:nvSpPr>
        <p:spPr/>
        <p:txBody>
          <a:bodyPr/>
          <a:lstStyle/>
          <a:p>
            <a:fld id="{D0597712-49AD-4F68-A4C7-66C8F43BFCF0}" type="slidenum">
              <a:rPr lang="it-IT" smtClean="0"/>
              <a:t>‹N›</a:t>
            </a:fld>
            <a:endParaRPr lang="it-IT"/>
          </a:p>
        </p:txBody>
      </p:sp>
    </p:spTree>
    <p:extLst>
      <p:ext uri="{BB962C8B-B14F-4D97-AF65-F5344CB8AC3E}">
        <p14:creationId xmlns:p14="http://schemas.microsoft.com/office/powerpoint/2010/main" val="2040280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5E7871-E821-2B3B-E20E-581B00575ED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1889ADA-E175-28F0-0A42-4E3A782562E3}"/>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B5C9073-34A4-0187-53D3-4DDE0DDAB968}"/>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16217EEB-1B95-77BA-0B73-A3CD0DA8575A}"/>
              </a:ext>
            </a:extLst>
          </p:cNvPr>
          <p:cNvSpPr>
            <a:spLocks noGrp="1"/>
          </p:cNvSpPr>
          <p:nvPr>
            <p:ph type="dt" sz="half" idx="10"/>
          </p:nvPr>
        </p:nvSpPr>
        <p:spPr/>
        <p:txBody>
          <a:bodyPr/>
          <a:lstStyle/>
          <a:p>
            <a:fld id="{30532626-466C-458B-B24B-0120FCCAD7A1}" type="datetimeFigureOut">
              <a:rPr lang="it-IT" smtClean="0"/>
              <a:t>12/05/2025</a:t>
            </a:fld>
            <a:endParaRPr lang="it-IT"/>
          </a:p>
        </p:txBody>
      </p:sp>
      <p:sp>
        <p:nvSpPr>
          <p:cNvPr id="6" name="Segnaposto piè di pagina 5">
            <a:extLst>
              <a:ext uri="{FF2B5EF4-FFF2-40B4-BE49-F238E27FC236}">
                <a16:creationId xmlns:a16="http://schemas.microsoft.com/office/drawing/2014/main" id="{8C07AE0A-C8B4-402E-FF1E-966120650CE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B16B6F8-C51A-E962-12BC-200A93C20AB2}"/>
              </a:ext>
            </a:extLst>
          </p:cNvPr>
          <p:cNvSpPr>
            <a:spLocks noGrp="1"/>
          </p:cNvSpPr>
          <p:nvPr>
            <p:ph type="sldNum" sz="quarter" idx="12"/>
          </p:nvPr>
        </p:nvSpPr>
        <p:spPr/>
        <p:txBody>
          <a:bodyPr/>
          <a:lstStyle/>
          <a:p>
            <a:fld id="{D0597712-49AD-4F68-A4C7-66C8F43BFCF0}" type="slidenum">
              <a:rPr lang="it-IT" smtClean="0"/>
              <a:t>‹N›</a:t>
            </a:fld>
            <a:endParaRPr lang="it-IT"/>
          </a:p>
        </p:txBody>
      </p:sp>
    </p:spTree>
    <p:extLst>
      <p:ext uri="{BB962C8B-B14F-4D97-AF65-F5344CB8AC3E}">
        <p14:creationId xmlns:p14="http://schemas.microsoft.com/office/powerpoint/2010/main" val="1881100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8B734F-1C5C-8598-73DB-A43C9077B54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577B441-5A4B-9367-3FA0-EFC0EEFBB5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515452C8-CD35-1494-14F3-31A11B3FC62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0475538-739F-754D-5BD8-CCB686C615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E536D9C2-C98A-C00A-3A30-55DC673962E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5752FE44-92E6-AB5A-9B81-CE5BCA9EEE77}"/>
              </a:ext>
            </a:extLst>
          </p:cNvPr>
          <p:cNvSpPr>
            <a:spLocks noGrp="1"/>
          </p:cNvSpPr>
          <p:nvPr>
            <p:ph type="dt" sz="half" idx="10"/>
          </p:nvPr>
        </p:nvSpPr>
        <p:spPr/>
        <p:txBody>
          <a:bodyPr/>
          <a:lstStyle/>
          <a:p>
            <a:fld id="{30532626-466C-458B-B24B-0120FCCAD7A1}" type="datetimeFigureOut">
              <a:rPr lang="it-IT" smtClean="0"/>
              <a:t>12/05/2025</a:t>
            </a:fld>
            <a:endParaRPr lang="it-IT"/>
          </a:p>
        </p:txBody>
      </p:sp>
      <p:sp>
        <p:nvSpPr>
          <p:cNvPr id="8" name="Segnaposto piè di pagina 7">
            <a:extLst>
              <a:ext uri="{FF2B5EF4-FFF2-40B4-BE49-F238E27FC236}">
                <a16:creationId xmlns:a16="http://schemas.microsoft.com/office/drawing/2014/main" id="{67105C06-0664-6AA3-13B4-0DB781562AF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02D6ACC0-9319-0675-C465-A6028BA38BD7}"/>
              </a:ext>
            </a:extLst>
          </p:cNvPr>
          <p:cNvSpPr>
            <a:spLocks noGrp="1"/>
          </p:cNvSpPr>
          <p:nvPr>
            <p:ph type="sldNum" sz="quarter" idx="12"/>
          </p:nvPr>
        </p:nvSpPr>
        <p:spPr/>
        <p:txBody>
          <a:bodyPr/>
          <a:lstStyle/>
          <a:p>
            <a:fld id="{D0597712-49AD-4F68-A4C7-66C8F43BFCF0}" type="slidenum">
              <a:rPr lang="it-IT" smtClean="0"/>
              <a:t>‹N›</a:t>
            </a:fld>
            <a:endParaRPr lang="it-IT"/>
          </a:p>
        </p:txBody>
      </p:sp>
    </p:spTree>
    <p:extLst>
      <p:ext uri="{BB962C8B-B14F-4D97-AF65-F5344CB8AC3E}">
        <p14:creationId xmlns:p14="http://schemas.microsoft.com/office/powerpoint/2010/main" val="4013289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EB765F-6A79-E22C-CD41-475E6E1529D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5C3E265F-9EA5-7D25-7E9D-117DDFD2C0F7}"/>
              </a:ext>
            </a:extLst>
          </p:cNvPr>
          <p:cNvSpPr>
            <a:spLocks noGrp="1"/>
          </p:cNvSpPr>
          <p:nvPr>
            <p:ph type="dt" sz="half" idx="10"/>
          </p:nvPr>
        </p:nvSpPr>
        <p:spPr/>
        <p:txBody>
          <a:bodyPr/>
          <a:lstStyle/>
          <a:p>
            <a:fld id="{30532626-466C-458B-B24B-0120FCCAD7A1}" type="datetimeFigureOut">
              <a:rPr lang="it-IT" smtClean="0"/>
              <a:t>12/05/2025</a:t>
            </a:fld>
            <a:endParaRPr lang="it-IT"/>
          </a:p>
        </p:txBody>
      </p:sp>
      <p:sp>
        <p:nvSpPr>
          <p:cNvPr id="4" name="Segnaposto piè di pagina 3">
            <a:extLst>
              <a:ext uri="{FF2B5EF4-FFF2-40B4-BE49-F238E27FC236}">
                <a16:creationId xmlns:a16="http://schemas.microsoft.com/office/drawing/2014/main" id="{5623B1DC-79A3-A666-F64E-10D8173DB2A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1EBE988C-9315-C7AC-75D5-A30B5F87CF55}"/>
              </a:ext>
            </a:extLst>
          </p:cNvPr>
          <p:cNvSpPr>
            <a:spLocks noGrp="1"/>
          </p:cNvSpPr>
          <p:nvPr>
            <p:ph type="sldNum" sz="quarter" idx="12"/>
          </p:nvPr>
        </p:nvSpPr>
        <p:spPr/>
        <p:txBody>
          <a:bodyPr/>
          <a:lstStyle/>
          <a:p>
            <a:fld id="{D0597712-49AD-4F68-A4C7-66C8F43BFCF0}" type="slidenum">
              <a:rPr lang="it-IT" smtClean="0"/>
              <a:t>‹N›</a:t>
            </a:fld>
            <a:endParaRPr lang="it-IT"/>
          </a:p>
        </p:txBody>
      </p:sp>
    </p:spTree>
    <p:extLst>
      <p:ext uri="{BB962C8B-B14F-4D97-AF65-F5344CB8AC3E}">
        <p14:creationId xmlns:p14="http://schemas.microsoft.com/office/powerpoint/2010/main" val="1298461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2C3B689-70BF-1708-2149-04877EA75965}"/>
              </a:ext>
            </a:extLst>
          </p:cNvPr>
          <p:cNvSpPr>
            <a:spLocks noGrp="1"/>
          </p:cNvSpPr>
          <p:nvPr>
            <p:ph type="dt" sz="half" idx="10"/>
          </p:nvPr>
        </p:nvSpPr>
        <p:spPr/>
        <p:txBody>
          <a:bodyPr/>
          <a:lstStyle/>
          <a:p>
            <a:fld id="{30532626-466C-458B-B24B-0120FCCAD7A1}" type="datetimeFigureOut">
              <a:rPr lang="it-IT" smtClean="0"/>
              <a:t>12/05/2025</a:t>
            </a:fld>
            <a:endParaRPr lang="it-IT"/>
          </a:p>
        </p:txBody>
      </p:sp>
      <p:sp>
        <p:nvSpPr>
          <p:cNvPr id="3" name="Segnaposto piè di pagina 2">
            <a:extLst>
              <a:ext uri="{FF2B5EF4-FFF2-40B4-BE49-F238E27FC236}">
                <a16:creationId xmlns:a16="http://schemas.microsoft.com/office/drawing/2014/main" id="{CCB662F2-C293-1EE5-E183-E96936AF9EC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A28DDD68-4607-85D7-A7AB-ECA513EABCAF}"/>
              </a:ext>
            </a:extLst>
          </p:cNvPr>
          <p:cNvSpPr>
            <a:spLocks noGrp="1"/>
          </p:cNvSpPr>
          <p:nvPr>
            <p:ph type="sldNum" sz="quarter" idx="12"/>
          </p:nvPr>
        </p:nvSpPr>
        <p:spPr/>
        <p:txBody>
          <a:bodyPr/>
          <a:lstStyle/>
          <a:p>
            <a:fld id="{D0597712-49AD-4F68-A4C7-66C8F43BFCF0}" type="slidenum">
              <a:rPr lang="it-IT" smtClean="0"/>
              <a:t>‹N›</a:t>
            </a:fld>
            <a:endParaRPr lang="it-IT"/>
          </a:p>
        </p:txBody>
      </p:sp>
    </p:spTree>
    <p:extLst>
      <p:ext uri="{BB962C8B-B14F-4D97-AF65-F5344CB8AC3E}">
        <p14:creationId xmlns:p14="http://schemas.microsoft.com/office/powerpoint/2010/main" val="2229308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6F5D32-623E-B921-3A79-809A87E3C11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05D6ACA-97F5-EE39-9B11-3FF0264087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7EE485BC-2B96-8379-F102-06675FF6C0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DC95FC7-01D5-4D46-1474-CCBA74C5B797}"/>
              </a:ext>
            </a:extLst>
          </p:cNvPr>
          <p:cNvSpPr>
            <a:spLocks noGrp="1"/>
          </p:cNvSpPr>
          <p:nvPr>
            <p:ph type="dt" sz="half" idx="10"/>
          </p:nvPr>
        </p:nvSpPr>
        <p:spPr/>
        <p:txBody>
          <a:bodyPr/>
          <a:lstStyle/>
          <a:p>
            <a:fld id="{30532626-466C-458B-B24B-0120FCCAD7A1}" type="datetimeFigureOut">
              <a:rPr lang="it-IT" smtClean="0"/>
              <a:t>12/05/2025</a:t>
            </a:fld>
            <a:endParaRPr lang="it-IT"/>
          </a:p>
        </p:txBody>
      </p:sp>
      <p:sp>
        <p:nvSpPr>
          <p:cNvPr id="6" name="Segnaposto piè di pagina 5">
            <a:extLst>
              <a:ext uri="{FF2B5EF4-FFF2-40B4-BE49-F238E27FC236}">
                <a16:creationId xmlns:a16="http://schemas.microsoft.com/office/drawing/2014/main" id="{9400A50A-B97E-CD99-9C62-2C6186DDCC0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53D2643-4B44-5101-DD8A-FD370F2AD1DE}"/>
              </a:ext>
            </a:extLst>
          </p:cNvPr>
          <p:cNvSpPr>
            <a:spLocks noGrp="1"/>
          </p:cNvSpPr>
          <p:nvPr>
            <p:ph type="sldNum" sz="quarter" idx="12"/>
          </p:nvPr>
        </p:nvSpPr>
        <p:spPr/>
        <p:txBody>
          <a:bodyPr/>
          <a:lstStyle/>
          <a:p>
            <a:fld id="{D0597712-49AD-4F68-A4C7-66C8F43BFCF0}" type="slidenum">
              <a:rPr lang="it-IT" smtClean="0"/>
              <a:t>‹N›</a:t>
            </a:fld>
            <a:endParaRPr lang="it-IT"/>
          </a:p>
        </p:txBody>
      </p:sp>
    </p:spTree>
    <p:extLst>
      <p:ext uri="{BB962C8B-B14F-4D97-AF65-F5344CB8AC3E}">
        <p14:creationId xmlns:p14="http://schemas.microsoft.com/office/powerpoint/2010/main" val="3774625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8233ED-E68A-9078-A2E8-B7B88DF33CA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1EAA245-5810-ED8A-061C-F45469CB83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6B884DC3-AB32-9ECD-F4DB-CF6020793D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2DCF14D-71B8-E31E-6590-F8710E219D90}"/>
              </a:ext>
            </a:extLst>
          </p:cNvPr>
          <p:cNvSpPr>
            <a:spLocks noGrp="1"/>
          </p:cNvSpPr>
          <p:nvPr>
            <p:ph type="dt" sz="half" idx="10"/>
          </p:nvPr>
        </p:nvSpPr>
        <p:spPr/>
        <p:txBody>
          <a:bodyPr/>
          <a:lstStyle/>
          <a:p>
            <a:fld id="{30532626-466C-458B-B24B-0120FCCAD7A1}" type="datetimeFigureOut">
              <a:rPr lang="it-IT" smtClean="0"/>
              <a:t>12/05/2025</a:t>
            </a:fld>
            <a:endParaRPr lang="it-IT"/>
          </a:p>
        </p:txBody>
      </p:sp>
      <p:sp>
        <p:nvSpPr>
          <p:cNvPr id="6" name="Segnaposto piè di pagina 5">
            <a:extLst>
              <a:ext uri="{FF2B5EF4-FFF2-40B4-BE49-F238E27FC236}">
                <a16:creationId xmlns:a16="http://schemas.microsoft.com/office/drawing/2014/main" id="{DD0F0B3E-C0C3-B00A-BA40-E8F16E49087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90C6560-7684-67AE-1510-45AA4BAF8C45}"/>
              </a:ext>
            </a:extLst>
          </p:cNvPr>
          <p:cNvSpPr>
            <a:spLocks noGrp="1"/>
          </p:cNvSpPr>
          <p:nvPr>
            <p:ph type="sldNum" sz="quarter" idx="12"/>
          </p:nvPr>
        </p:nvSpPr>
        <p:spPr/>
        <p:txBody>
          <a:bodyPr/>
          <a:lstStyle/>
          <a:p>
            <a:fld id="{D0597712-49AD-4F68-A4C7-66C8F43BFCF0}" type="slidenum">
              <a:rPr lang="it-IT" smtClean="0"/>
              <a:t>‹N›</a:t>
            </a:fld>
            <a:endParaRPr lang="it-IT"/>
          </a:p>
        </p:txBody>
      </p:sp>
    </p:spTree>
    <p:extLst>
      <p:ext uri="{BB962C8B-B14F-4D97-AF65-F5344CB8AC3E}">
        <p14:creationId xmlns:p14="http://schemas.microsoft.com/office/powerpoint/2010/main" val="3092448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26A62193-9474-168C-7D14-1342EA5B91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F8D6A10-9102-8749-7843-712E5FC7B8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360A105-87CF-755E-C724-570B717E60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0532626-466C-458B-B24B-0120FCCAD7A1}" type="datetimeFigureOut">
              <a:rPr lang="it-IT" smtClean="0"/>
              <a:t>12/05/2025</a:t>
            </a:fld>
            <a:endParaRPr lang="it-IT"/>
          </a:p>
        </p:txBody>
      </p:sp>
      <p:sp>
        <p:nvSpPr>
          <p:cNvPr id="5" name="Segnaposto piè di pagina 4">
            <a:extLst>
              <a:ext uri="{FF2B5EF4-FFF2-40B4-BE49-F238E27FC236}">
                <a16:creationId xmlns:a16="http://schemas.microsoft.com/office/drawing/2014/main" id="{64C9B881-56BD-0C94-F45E-1D27C9EA1B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A8F66C60-A6AA-3B62-DFAA-4EC792181E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0597712-49AD-4F68-A4C7-66C8F43BFCF0}" type="slidenum">
              <a:rPr lang="it-IT" smtClean="0"/>
              <a:t>‹N›</a:t>
            </a:fld>
            <a:endParaRPr lang="it-IT"/>
          </a:p>
        </p:txBody>
      </p:sp>
    </p:spTree>
    <p:extLst>
      <p:ext uri="{BB962C8B-B14F-4D97-AF65-F5344CB8AC3E}">
        <p14:creationId xmlns:p14="http://schemas.microsoft.com/office/powerpoint/2010/main" val="11061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532FD3C5-DDEB-85BF-86FE-4AFB797E0D05}"/>
              </a:ext>
            </a:extLst>
          </p:cNvPr>
          <p:cNvSpPr txBox="1"/>
          <p:nvPr/>
        </p:nvSpPr>
        <p:spPr>
          <a:xfrm>
            <a:off x="5859648" y="1468800"/>
            <a:ext cx="5687999" cy="2308324"/>
          </a:xfrm>
          <a:prstGeom prst="rect">
            <a:avLst/>
          </a:prstGeom>
          <a:noFill/>
          <a:ln w="28575">
            <a:noFill/>
          </a:ln>
        </p:spPr>
        <p:txBody>
          <a:bodyPr wrap="square">
            <a:spAutoFit/>
          </a:bodyPr>
          <a:lstStyle/>
          <a:p>
            <a:pPr algn="ctr"/>
            <a:r>
              <a:rPr lang="it-IT" sz="3600" b="1" i="0" u="none" strike="noStrike" baseline="0" dirty="0">
                <a:solidFill>
                  <a:srgbClr val="002060"/>
                </a:solidFill>
                <a:latin typeface="Myriad Pro Cond"/>
              </a:rPr>
              <a:t>TRATTAMENTO COMBINATO PRE E POST OPERATORIO E WEIGHT RECURRENCE </a:t>
            </a:r>
            <a:endParaRPr lang="it-IT" sz="3600" b="1" dirty="0">
              <a:solidFill>
                <a:srgbClr val="002060"/>
              </a:solidFill>
              <a:effectLst>
                <a:outerShdw blurRad="38100" dist="38100" dir="2700000" algn="tl">
                  <a:srgbClr val="000000">
                    <a:alpha val="43137"/>
                  </a:srgbClr>
                </a:outerShdw>
              </a:effectLst>
            </a:endParaRPr>
          </a:p>
        </p:txBody>
      </p:sp>
      <p:pic>
        <p:nvPicPr>
          <p:cNvPr id="3" name="Immagine 2">
            <a:extLst>
              <a:ext uri="{FF2B5EF4-FFF2-40B4-BE49-F238E27FC236}">
                <a16:creationId xmlns:a16="http://schemas.microsoft.com/office/drawing/2014/main" id="{A700309C-15DF-7383-E320-0B0186E384A9}"/>
              </a:ext>
            </a:extLst>
          </p:cNvPr>
          <p:cNvPicPr>
            <a:picLocks noChangeAspect="1"/>
          </p:cNvPicPr>
          <p:nvPr/>
        </p:nvPicPr>
        <p:blipFill>
          <a:blip r:embed="rId2"/>
          <a:stretch>
            <a:fillRect/>
          </a:stretch>
        </p:blipFill>
        <p:spPr>
          <a:xfrm>
            <a:off x="0" y="0"/>
            <a:ext cx="5251465" cy="6858000"/>
          </a:xfrm>
          <a:prstGeom prst="rect">
            <a:avLst/>
          </a:prstGeom>
        </p:spPr>
      </p:pic>
      <p:sp>
        <p:nvSpPr>
          <p:cNvPr id="4" name="CasellaDiTesto 3">
            <a:extLst>
              <a:ext uri="{FF2B5EF4-FFF2-40B4-BE49-F238E27FC236}">
                <a16:creationId xmlns:a16="http://schemas.microsoft.com/office/drawing/2014/main" id="{AA877420-3F67-34AC-A16B-8B4AA3AA31A7}"/>
              </a:ext>
            </a:extLst>
          </p:cNvPr>
          <p:cNvSpPr txBox="1"/>
          <p:nvPr/>
        </p:nvSpPr>
        <p:spPr>
          <a:xfrm>
            <a:off x="5678532" y="4300661"/>
            <a:ext cx="6281819" cy="1446550"/>
          </a:xfrm>
          <a:prstGeom prst="rect">
            <a:avLst/>
          </a:prstGeom>
          <a:noFill/>
          <a:ln w="28575">
            <a:noFill/>
          </a:ln>
        </p:spPr>
        <p:txBody>
          <a:bodyPr wrap="square">
            <a:spAutoFit/>
          </a:bodyPr>
          <a:lstStyle/>
          <a:p>
            <a:pPr algn="just"/>
            <a:r>
              <a:rPr lang="it-IT" b="1" i="0" u="none" strike="noStrike" baseline="0" dirty="0">
                <a:solidFill>
                  <a:srgbClr val="C00000"/>
                </a:solidFill>
                <a:effectLst>
                  <a:outerShdw blurRad="38100" dist="38100" dir="2700000" algn="tl">
                    <a:srgbClr val="000000">
                      <a:alpha val="43137"/>
                    </a:srgbClr>
                  </a:outerShdw>
                </a:effectLst>
                <a:latin typeface="Myriad Pro Cond"/>
              </a:rPr>
              <a:t>Prof. Luigi SCHIAVO, PhD, FACN</a:t>
            </a:r>
          </a:p>
          <a:p>
            <a:pPr algn="just"/>
            <a:r>
              <a:rPr lang="it-IT" sz="1400" b="1" dirty="0">
                <a:solidFill>
                  <a:srgbClr val="002060"/>
                </a:solidFill>
                <a:latin typeface="Myriad Pro Cond"/>
              </a:rPr>
              <a:t>Professore Associato di Scienza dell’Alimentazione e delle Tecniche Dietetiche Applicate</a:t>
            </a:r>
          </a:p>
          <a:p>
            <a:pPr algn="just"/>
            <a:r>
              <a:rPr lang="it-IT" sz="1400" dirty="0">
                <a:solidFill>
                  <a:srgbClr val="002060"/>
                </a:solidFill>
                <a:latin typeface="Myriad Pro Cond"/>
              </a:rPr>
              <a:t>Dipartimento di Medicina, Chirurgia e Odontoiatria</a:t>
            </a:r>
          </a:p>
          <a:p>
            <a:pPr algn="just"/>
            <a:r>
              <a:rPr lang="it-IT" sz="1400" dirty="0">
                <a:solidFill>
                  <a:srgbClr val="002060"/>
                </a:solidFill>
                <a:latin typeface="Myriad Pro Cond"/>
              </a:rPr>
              <a:t>Università degli Studi di Salerno</a:t>
            </a:r>
          </a:p>
          <a:p>
            <a:pPr algn="just"/>
            <a:r>
              <a:rPr lang="it-IT" sz="1400" b="1" dirty="0">
                <a:solidFill>
                  <a:srgbClr val="C00000"/>
                </a:solidFill>
                <a:effectLst>
                  <a:outerShdw blurRad="38100" dist="38100" dir="2700000" algn="tl">
                    <a:srgbClr val="000000">
                      <a:alpha val="43137"/>
                    </a:srgbClr>
                  </a:outerShdw>
                </a:effectLst>
                <a:latin typeface="Myriad Pro Cond"/>
              </a:rPr>
              <a:t>DELEGATO AREA NUTRIZIONALE E SOCI AFFINI SICOB (Campania)</a:t>
            </a:r>
            <a:endParaRPr lang="it-IT" sz="14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89216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386DE-4EF2-E105-355C-37804713097B}"/>
            </a:ext>
          </a:extLst>
        </p:cNvPr>
        <p:cNvGrpSpPr/>
        <p:nvPr/>
      </p:nvGrpSpPr>
      <p:grpSpPr>
        <a:xfrm>
          <a:off x="0" y="0"/>
          <a:ext cx="0" cy="0"/>
          <a:chOff x="0" y="0"/>
          <a:chExt cx="0" cy="0"/>
        </a:xfrm>
      </p:grpSpPr>
      <p:pic>
        <p:nvPicPr>
          <p:cNvPr id="3" name="Immagine 2">
            <a:extLst>
              <a:ext uri="{FF2B5EF4-FFF2-40B4-BE49-F238E27FC236}">
                <a16:creationId xmlns:a16="http://schemas.microsoft.com/office/drawing/2014/main" id="{5232F5CF-8B1F-B663-CD51-AD65FE101CE9}"/>
              </a:ext>
            </a:extLst>
          </p:cNvPr>
          <p:cNvPicPr>
            <a:picLocks noChangeAspect="1"/>
          </p:cNvPicPr>
          <p:nvPr/>
        </p:nvPicPr>
        <p:blipFill>
          <a:blip r:embed="rId2"/>
          <a:stretch>
            <a:fillRect/>
          </a:stretch>
        </p:blipFill>
        <p:spPr>
          <a:xfrm>
            <a:off x="0" y="6095455"/>
            <a:ext cx="12192000" cy="752807"/>
          </a:xfrm>
          <a:prstGeom prst="rect">
            <a:avLst/>
          </a:prstGeom>
        </p:spPr>
      </p:pic>
      <p:pic>
        <p:nvPicPr>
          <p:cNvPr id="7" name="Immagine 6">
            <a:extLst>
              <a:ext uri="{FF2B5EF4-FFF2-40B4-BE49-F238E27FC236}">
                <a16:creationId xmlns:a16="http://schemas.microsoft.com/office/drawing/2014/main" id="{91A6A640-6113-344E-B6C6-8E23EA2B58BA}"/>
              </a:ext>
            </a:extLst>
          </p:cNvPr>
          <p:cNvPicPr>
            <a:picLocks noChangeAspect="1"/>
          </p:cNvPicPr>
          <p:nvPr/>
        </p:nvPicPr>
        <p:blipFill>
          <a:blip r:embed="rId3"/>
          <a:stretch>
            <a:fillRect/>
          </a:stretch>
        </p:blipFill>
        <p:spPr>
          <a:xfrm>
            <a:off x="363220" y="0"/>
            <a:ext cx="5075172" cy="2008764"/>
          </a:xfrm>
          <a:prstGeom prst="rect">
            <a:avLst/>
          </a:prstGeom>
        </p:spPr>
      </p:pic>
      <p:pic>
        <p:nvPicPr>
          <p:cNvPr id="15" name="Immagine 14">
            <a:extLst>
              <a:ext uri="{FF2B5EF4-FFF2-40B4-BE49-F238E27FC236}">
                <a16:creationId xmlns:a16="http://schemas.microsoft.com/office/drawing/2014/main" id="{9A6FFD02-3942-B154-630C-BCCF2AFA7E4D}"/>
              </a:ext>
            </a:extLst>
          </p:cNvPr>
          <p:cNvPicPr>
            <a:picLocks noChangeAspect="1"/>
          </p:cNvPicPr>
          <p:nvPr/>
        </p:nvPicPr>
        <p:blipFill>
          <a:blip r:embed="rId4"/>
          <a:stretch>
            <a:fillRect/>
          </a:stretch>
        </p:blipFill>
        <p:spPr>
          <a:xfrm>
            <a:off x="3218180" y="2008764"/>
            <a:ext cx="8161660" cy="3948916"/>
          </a:xfrm>
          <a:prstGeom prst="rect">
            <a:avLst/>
          </a:prstGeom>
        </p:spPr>
      </p:pic>
      <p:sp>
        <p:nvSpPr>
          <p:cNvPr id="17" name="Rettangolo 16">
            <a:extLst>
              <a:ext uri="{FF2B5EF4-FFF2-40B4-BE49-F238E27FC236}">
                <a16:creationId xmlns:a16="http://schemas.microsoft.com/office/drawing/2014/main" id="{2F4D6481-B0E8-B80B-9F92-FDF9A0DCC4CA}"/>
              </a:ext>
            </a:extLst>
          </p:cNvPr>
          <p:cNvSpPr/>
          <p:nvPr/>
        </p:nvSpPr>
        <p:spPr>
          <a:xfrm>
            <a:off x="6697345" y="2536041"/>
            <a:ext cx="4581525" cy="33206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076" name="Picture 4" descr="Which is the Most Accurate Body Fat Calculator / Measurement Method? |  Exercise Biology">
            <a:extLst>
              <a:ext uri="{FF2B5EF4-FFF2-40B4-BE49-F238E27FC236}">
                <a16:creationId xmlns:a16="http://schemas.microsoft.com/office/drawing/2014/main" id="{0E9B750A-89B1-D300-D7BB-D55E1A0619D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146" t="3095" r="16666" b="14584"/>
          <a:stretch/>
        </p:blipFill>
        <p:spPr bwMode="auto">
          <a:xfrm>
            <a:off x="7278370" y="2742071"/>
            <a:ext cx="3467100" cy="3064163"/>
          </a:xfrm>
          <a:prstGeom prst="rect">
            <a:avLst/>
          </a:prstGeom>
          <a:noFill/>
          <a:extLst>
            <a:ext uri="{909E8E84-426E-40DD-AFC4-6F175D3DCCD1}">
              <a14:hiddenFill xmlns:a14="http://schemas.microsoft.com/office/drawing/2010/main">
                <a:solidFill>
                  <a:srgbClr val="FFFFFF"/>
                </a:solidFill>
              </a14:hiddenFill>
            </a:ext>
          </a:extLst>
        </p:spPr>
      </p:pic>
      <p:sp>
        <p:nvSpPr>
          <p:cNvPr id="24" name="CasellaDiTesto 23">
            <a:extLst>
              <a:ext uri="{FF2B5EF4-FFF2-40B4-BE49-F238E27FC236}">
                <a16:creationId xmlns:a16="http://schemas.microsoft.com/office/drawing/2014/main" id="{C6944C21-6694-6454-1008-08E780793336}"/>
              </a:ext>
            </a:extLst>
          </p:cNvPr>
          <p:cNvSpPr txBox="1"/>
          <p:nvPr/>
        </p:nvSpPr>
        <p:spPr>
          <a:xfrm>
            <a:off x="9418504" y="2188116"/>
            <a:ext cx="2612842" cy="261610"/>
          </a:xfrm>
          <a:prstGeom prst="rect">
            <a:avLst/>
          </a:prstGeom>
          <a:noFill/>
        </p:spPr>
        <p:txBody>
          <a:bodyPr wrap="square">
            <a:spAutoFit/>
          </a:bodyPr>
          <a:lstStyle/>
          <a:p>
            <a:r>
              <a:rPr lang="en-US" sz="1100" b="1" dirty="0">
                <a:solidFill>
                  <a:srgbClr val="C00000"/>
                </a:solidFill>
              </a:rPr>
              <a:t>LCD = - 500 calories per day</a:t>
            </a:r>
            <a:endParaRPr lang="it-IT" sz="1100" b="1" dirty="0">
              <a:solidFill>
                <a:srgbClr val="C00000"/>
              </a:solidFill>
            </a:endParaRPr>
          </a:p>
        </p:txBody>
      </p:sp>
      <p:sp>
        <p:nvSpPr>
          <p:cNvPr id="14" name="CasellaDiTesto 13">
            <a:extLst>
              <a:ext uri="{FF2B5EF4-FFF2-40B4-BE49-F238E27FC236}">
                <a16:creationId xmlns:a16="http://schemas.microsoft.com/office/drawing/2014/main" id="{919D691A-22F3-3D4B-5982-23AFA03DC510}"/>
              </a:ext>
            </a:extLst>
          </p:cNvPr>
          <p:cNvSpPr txBox="1"/>
          <p:nvPr/>
        </p:nvSpPr>
        <p:spPr>
          <a:xfrm>
            <a:off x="6668770" y="3256250"/>
            <a:ext cx="776288" cy="307777"/>
          </a:xfrm>
          <a:prstGeom prst="rect">
            <a:avLst/>
          </a:prstGeom>
          <a:noFill/>
        </p:spPr>
        <p:txBody>
          <a:bodyPr wrap="square">
            <a:spAutoFit/>
          </a:bodyPr>
          <a:lstStyle/>
          <a:p>
            <a:pPr algn="ctr"/>
            <a:r>
              <a:rPr lang="it-IT" sz="1400" b="1" dirty="0">
                <a:solidFill>
                  <a:srgbClr val="C00000"/>
                </a:solidFill>
                <a:latin typeface="Montserrat" pitchFamily="2" charset="77"/>
                <a:ea typeface="+mj-ea"/>
                <a:cs typeface="+mj-cs"/>
              </a:rPr>
              <a:t>33.9%</a:t>
            </a:r>
            <a:endParaRPr lang="it-IT" sz="1400" dirty="0">
              <a:solidFill>
                <a:srgbClr val="C00000"/>
              </a:solidFill>
            </a:endParaRPr>
          </a:p>
        </p:txBody>
      </p:sp>
      <p:sp>
        <p:nvSpPr>
          <p:cNvPr id="23" name="CasellaDiTesto 22">
            <a:extLst>
              <a:ext uri="{FF2B5EF4-FFF2-40B4-BE49-F238E27FC236}">
                <a16:creationId xmlns:a16="http://schemas.microsoft.com/office/drawing/2014/main" id="{0B11397D-763F-FCF0-6A48-8F88792334E8}"/>
              </a:ext>
            </a:extLst>
          </p:cNvPr>
          <p:cNvSpPr txBox="1"/>
          <p:nvPr/>
        </p:nvSpPr>
        <p:spPr>
          <a:xfrm>
            <a:off x="10541161" y="3256250"/>
            <a:ext cx="776288" cy="307777"/>
          </a:xfrm>
          <a:prstGeom prst="rect">
            <a:avLst/>
          </a:prstGeom>
          <a:noFill/>
        </p:spPr>
        <p:txBody>
          <a:bodyPr wrap="square">
            <a:spAutoFit/>
          </a:bodyPr>
          <a:lstStyle/>
          <a:p>
            <a:pPr algn="ctr"/>
            <a:r>
              <a:rPr lang="it-IT" sz="1400" b="1" dirty="0">
                <a:solidFill>
                  <a:srgbClr val="C00000"/>
                </a:solidFill>
                <a:latin typeface="Montserrat" pitchFamily="2" charset="77"/>
                <a:ea typeface="+mj-ea"/>
                <a:cs typeface="+mj-cs"/>
              </a:rPr>
              <a:t>10.9%</a:t>
            </a:r>
            <a:endParaRPr lang="it-IT" sz="1400" dirty="0">
              <a:solidFill>
                <a:srgbClr val="C00000"/>
              </a:solidFill>
            </a:endParaRPr>
          </a:p>
        </p:txBody>
      </p:sp>
    </p:spTree>
    <p:extLst>
      <p:ext uri="{BB962C8B-B14F-4D97-AF65-F5344CB8AC3E}">
        <p14:creationId xmlns:p14="http://schemas.microsoft.com/office/powerpoint/2010/main" val="823579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03E57737-8074-57D9-F708-B86E2834A9CC}"/>
              </a:ext>
            </a:extLst>
          </p:cNvPr>
          <p:cNvPicPr>
            <a:picLocks noChangeAspect="1"/>
          </p:cNvPicPr>
          <p:nvPr/>
        </p:nvPicPr>
        <p:blipFill>
          <a:blip r:embed="rId2"/>
          <a:stretch>
            <a:fillRect/>
          </a:stretch>
        </p:blipFill>
        <p:spPr>
          <a:xfrm>
            <a:off x="141663" y="2730989"/>
            <a:ext cx="6492817" cy="2176292"/>
          </a:xfrm>
          <a:prstGeom prst="rect">
            <a:avLst/>
          </a:prstGeom>
          <a:ln w="28575">
            <a:solidFill>
              <a:srgbClr val="C00000"/>
            </a:solidFill>
          </a:ln>
        </p:spPr>
      </p:pic>
      <p:pic>
        <p:nvPicPr>
          <p:cNvPr id="9" name="Immagine 8">
            <a:extLst>
              <a:ext uri="{FF2B5EF4-FFF2-40B4-BE49-F238E27FC236}">
                <a16:creationId xmlns:a16="http://schemas.microsoft.com/office/drawing/2014/main" id="{FEA88555-8767-99AF-C137-C48B99D5A392}"/>
              </a:ext>
            </a:extLst>
          </p:cNvPr>
          <p:cNvPicPr>
            <a:picLocks noChangeAspect="1"/>
          </p:cNvPicPr>
          <p:nvPr/>
        </p:nvPicPr>
        <p:blipFill>
          <a:blip r:embed="rId3"/>
          <a:srcRect r="20471"/>
          <a:stretch/>
        </p:blipFill>
        <p:spPr>
          <a:xfrm>
            <a:off x="141663" y="368917"/>
            <a:ext cx="6492817" cy="2048161"/>
          </a:xfrm>
          <a:prstGeom prst="rect">
            <a:avLst/>
          </a:prstGeom>
          <a:ln w="28575">
            <a:solidFill>
              <a:srgbClr val="C00000"/>
            </a:solidFill>
          </a:ln>
        </p:spPr>
      </p:pic>
      <p:sp>
        <p:nvSpPr>
          <p:cNvPr id="10" name="CasellaDiTesto 9">
            <a:extLst>
              <a:ext uri="{FF2B5EF4-FFF2-40B4-BE49-F238E27FC236}">
                <a16:creationId xmlns:a16="http://schemas.microsoft.com/office/drawing/2014/main" id="{A3E32165-9AC3-FC1E-D673-CEA1D610F8E3}"/>
              </a:ext>
            </a:extLst>
          </p:cNvPr>
          <p:cNvSpPr txBox="1"/>
          <p:nvPr/>
        </p:nvSpPr>
        <p:spPr>
          <a:xfrm>
            <a:off x="6830740" y="3357470"/>
            <a:ext cx="4517980" cy="923330"/>
          </a:xfrm>
          <a:prstGeom prst="rect">
            <a:avLst/>
          </a:prstGeom>
          <a:noFill/>
        </p:spPr>
        <p:txBody>
          <a:bodyPr wrap="square">
            <a:spAutoFit/>
          </a:bodyPr>
          <a:lstStyle/>
          <a:p>
            <a:pPr algn="just"/>
            <a:r>
              <a:rPr lang="en-US" dirty="0">
                <a:solidFill>
                  <a:srgbClr val="002060"/>
                </a:solidFill>
              </a:rPr>
              <a:t>In this series, the risk of the gastric leak was 9.1% in sarcopenic patients and 2.2% in non-sarcopenic patients (p = 0.032)</a:t>
            </a:r>
            <a:endParaRPr lang="it-IT" dirty="0">
              <a:solidFill>
                <a:srgbClr val="002060"/>
              </a:solidFill>
            </a:endParaRPr>
          </a:p>
        </p:txBody>
      </p:sp>
      <p:sp>
        <p:nvSpPr>
          <p:cNvPr id="12" name="CasellaDiTesto 11">
            <a:extLst>
              <a:ext uri="{FF2B5EF4-FFF2-40B4-BE49-F238E27FC236}">
                <a16:creationId xmlns:a16="http://schemas.microsoft.com/office/drawing/2014/main" id="{7EF30E8A-CD8E-FA62-7708-F0BBA46E791B}"/>
              </a:ext>
            </a:extLst>
          </p:cNvPr>
          <p:cNvSpPr txBox="1"/>
          <p:nvPr/>
        </p:nvSpPr>
        <p:spPr>
          <a:xfrm>
            <a:off x="6830740" y="792832"/>
            <a:ext cx="3918540" cy="1200329"/>
          </a:xfrm>
          <a:prstGeom prst="rect">
            <a:avLst/>
          </a:prstGeom>
          <a:noFill/>
        </p:spPr>
        <p:txBody>
          <a:bodyPr wrap="square">
            <a:spAutoFit/>
          </a:bodyPr>
          <a:lstStyle/>
          <a:p>
            <a:pPr algn="just"/>
            <a:r>
              <a:rPr lang="en-US" dirty="0">
                <a:solidFill>
                  <a:srgbClr val="002060"/>
                </a:solidFill>
              </a:rPr>
              <a:t>When a sarcopenic patient undergoes major surgery, it has a higher risk of postoperative complications because of less resistance to surgical stress.</a:t>
            </a:r>
            <a:endParaRPr lang="it-IT" dirty="0">
              <a:solidFill>
                <a:srgbClr val="002060"/>
              </a:solidFill>
            </a:endParaRPr>
          </a:p>
        </p:txBody>
      </p:sp>
      <p:sp>
        <p:nvSpPr>
          <p:cNvPr id="25" name="CasellaDiTesto 24">
            <a:extLst>
              <a:ext uri="{FF2B5EF4-FFF2-40B4-BE49-F238E27FC236}">
                <a16:creationId xmlns:a16="http://schemas.microsoft.com/office/drawing/2014/main" id="{95EC0106-A109-18F2-06F0-A347BD804673}"/>
              </a:ext>
            </a:extLst>
          </p:cNvPr>
          <p:cNvSpPr txBox="1"/>
          <p:nvPr/>
        </p:nvSpPr>
        <p:spPr>
          <a:xfrm>
            <a:off x="281466" y="5178202"/>
            <a:ext cx="11629067" cy="646331"/>
          </a:xfrm>
          <a:prstGeom prst="rect">
            <a:avLst/>
          </a:prstGeom>
          <a:noFill/>
        </p:spPr>
        <p:txBody>
          <a:bodyPr wrap="square">
            <a:spAutoFit/>
          </a:bodyPr>
          <a:lstStyle/>
          <a:p>
            <a:pPr algn="just"/>
            <a:r>
              <a:rPr lang="en-US" b="1" i="0" u="none" strike="noStrike" baseline="0" dirty="0">
                <a:solidFill>
                  <a:srgbClr val="00B050"/>
                </a:solidFill>
                <a:latin typeface="+mj-lt"/>
              </a:rPr>
              <a:t>Therefore, preventive measures should be implemented early during preoperative weight loss with OMM therapy to mitigate FFM loss</a:t>
            </a:r>
            <a:endParaRPr lang="it-IT" b="1" dirty="0">
              <a:solidFill>
                <a:srgbClr val="00B050"/>
              </a:solidFill>
              <a:latin typeface="+mj-lt"/>
            </a:endParaRPr>
          </a:p>
        </p:txBody>
      </p:sp>
    </p:spTree>
    <p:extLst>
      <p:ext uri="{BB962C8B-B14F-4D97-AF65-F5344CB8AC3E}">
        <p14:creationId xmlns:p14="http://schemas.microsoft.com/office/powerpoint/2010/main" val="322773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7223A-1E99-9FDD-AAE4-EB34EC5DC1EE}"/>
            </a:ext>
          </a:extLst>
        </p:cNvPr>
        <p:cNvGrpSpPr/>
        <p:nvPr/>
      </p:nvGrpSpPr>
      <p:grpSpPr>
        <a:xfrm>
          <a:off x="0" y="0"/>
          <a:ext cx="0" cy="0"/>
          <a:chOff x="0" y="0"/>
          <a:chExt cx="0" cy="0"/>
        </a:xfrm>
      </p:grpSpPr>
      <p:pic>
        <p:nvPicPr>
          <p:cNvPr id="3" name="Immagine 2">
            <a:extLst>
              <a:ext uri="{FF2B5EF4-FFF2-40B4-BE49-F238E27FC236}">
                <a16:creationId xmlns:a16="http://schemas.microsoft.com/office/drawing/2014/main" id="{CC0D4149-7B1D-6DF9-40F4-B3023022EC8A}"/>
              </a:ext>
            </a:extLst>
          </p:cNvPr>
          <p:cNvPicPr>
            <a:picLocks noChangeAspect="1"/>
          </p:cNvPicPr>
          <p:nvPr/>
        </p:nvPicPr>
        <p:blipFill>
          <a:blip r:embed="rId2"/>
          <a:stretch>
            <a:fillRect/>
          </a:stretch>
        </p:blipFill>
        <p:spPr>
          <a:xfrm>
            <a:off x="0" y="6105193"/>
            <a:ext cx="12192000" cy="752807"/>
          </a:xfrm>
          <a:prstGeom prst="rect">
            <a:avLst/>
          </a:prstGeom>
        </p:spPr>
      </p:pic>
      <p:grpSp>
        <p:nvGrpSpPr>
          <p:cNvPr id="2" name="Gruppo 1">
            <a:extLst>
              <a:ext uri="{FF2B5EF4-FFF2-40B4-BE49-F238E27FC236}">
                <a16:creationId xmlns:a16="http://schemas.microsoft.com/office/drawing/2014/main" id="{B941AFD8-1CAF-E720-5724-57780DBF6653}"/>
              </a:ext>
            </a:extLst>
          </p:cNvPr>
          <p:cNvGrpSpPr/>
          <p:nvPr/>
        </p:nvGrpSpPr>
        <p:grpSpPr>
          <a:xfrm>
            <a:off x="0" y="86055"/>
            <a:ext cx="6982799" cy="3096057"/>
            <a:chOff x="272880" y="332943"/>
            <a:chExt cx="6982799" cy="3096057"/>
          </a:xfrm>
        </p:grpSpPr>
        <p:pic>
          <p:nvPicPr>
            <p:cNvPr id="5" name="Immagine 4">
              <a:extLst>
                <a:ext uri="{FF2B5EF4-FFF2-40B4-BE49-F238E27FC236}">
                  <a16:creationId xmlns:a16="http://schemas.microsoft.com/office/drawing/2014/main" id="{2C6E55C4-DBF8-D9D6-122E-13568F6C97CA}"/>
                </a:ext>
              </a:extLst>
            </p:cNvPr>
            <p:cNvPicPr>
              <a:picLocks noChangeAspect="1"/>
            </p:cNvPicPr>
            <p:nvPr/>
          </p:nvPicPr>
          <p:blipFill>
            <a:blip r:embed="rId3"/>
            <a:stretch>
              <a:fillRect/>
            </a:stretch>
          </p:blipFill>
          <p:spPr>
            <a:xfrm>
              <a:off x="272880" y="332943"/>
              <a:ext cx="6982799" cy="3096057"/>
            </a:xfrm>
            <a:prstGeom prst="rect">
              <a:avLst/>
            </a:prstGeom>
          </p:spPr>
        </p:pic>
        <p:sp>
          <p:nvSpPr>
            <p:cNvPr id="7" name="CasellaDiTesto 6">
              <a:extLst>
                <a:ext uri="{FF2B5EF4-FFF2-40B4-BE49-F238E27FC236}">
                  <a16:creationId xmlns:a16="http://schemas.microsoft.com/office/drawing/2014/main" id="{5AEF89A2-0C48-0B6B-B6C3-27B1AA843BC2}"/>
                </a:ext>
              </a:extLst>
            </p:cNvPr>
            <p:cNvSpPr txBox="1"/>
            <p:nvPr/>
          </p:nvSpPr>
          <p:spPr>
            <a:xfrm>
              <a:off x="1748790" y="501134"/>
              <a:ext cx="1890522" cy="276999"/>
            </a:xfrm>
            <a:prstGeom prst="rect">
              <a:avLst/>
            </a:prstGeom>
            <a:noFill/>
          </p:spPr>
          <p:txBody>
            <a:bodyPr wrap="square">
              <a:spAutoFit/>
            </a:bodyPr>
            <a:lstStyle/>
            <a:p>
              <a:r>
                <a:rPr lang="it-IT" sz="1200" b="1" dirty="0"/>
                <a:t>2025, 17, 1216 </a:t>
              </a:r>
            </a:p>
          </p:txBody>
        </p:sp>
      </p:grpSp>
      <p:pic>
        <p:nvPicPr>
          <p:cNvPr id="9" name="Immagine 5">
            <a:extLst>
              <a:ext uri="{FF2B5EF4-FFF2-40B4-BE49-F238E27FC236}">
                <a16:creationId xmlns:a16="http://schemas.microsoft.com/office/drawing/2014/main" id="{719821CF-B275-3C14-3B6A-4FDB2CA542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9423" t="60403" r="23238" b="6509"/>
          <a:stretch>
            <a:fillRect/>
          </a:stretch>
        </p:blipFill>
        <p:spPr bwMode="auto">
          <a:xfrm>
            <a:off x="6982799" y="638463"/>
            <a:ext cx="3266477" cy="2472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magine 3">
            <a:extLst>
              <a:ext uri="{FF2B5EF4-FFF2-40B4-BE49-F238E27FC236}">
                <a16:creationId xmlns:a16="http://schemas.microsoft.com/office/drawing/2014/main" id="{371966ED-A247-5E61-8E4C-15132D76164C}"/>
              </a:ext>
            </a:extLst>
          </p:cNvPr>
          <p:cNvPicPr>
            <a:picLocks noChangeAspect="1"/>
          </p:cNvPicPr>
          <p:nvPr/>
        </p:nvPicPr>
        <p:blipFill>
          <a:blip r:embed="rId5"/>
          <a:stretch>
            <a:fillRect/>
          </a:stretch>
        </p:blipFill>
        <p:spPr>
          <a:xfrm>
            <a:off x="3915554" y="3026715"/>
            <a:ext cx="5213230" cy="3006872"/>
          </a:xfrm>
          <a:prstGeom prst="rect">
            <a:avLst/>
          </a:prstGeom>
          <a:noFill/>
          <a:ln cap="flat">
            <a:noFill/>
          </a:ln>
        </p:spPr>
      </p:pic>
    </p:spTree>
    <p:extLst>
      <p:ext uri="{BB962C8B-B14F-4D97-AF65-F5344CB8AC3E}">
        <p14:creationId xmlns:p14="http://schemas.microsoft.com/office/powerpoint/2010/main" val="2370790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BA4AB-C2A1-D6EB-EAF7-1BC26B8786E7}"/>
            </a:ext>
          </a:extLst>
        </p:cNvPr>
        <p:cNvGrpSpPr/>
        <p:nvPr/>
      </p:nvGrpSpPr>
      <p:grpSpPr>
        <a:xfrm>
          <a:off x="0" y="0"/>
          <a:ext cx="0" cy="0"/>
          <a:chOff x="0" y="0"/>
          <a:chExt cx="0" cy="0"/>
        </a:xfrm>
      </p:grpSpPr>
      <p:grpSp>
        <p:nvGrpSpPr>
          <p:cNvPr id="5" name="Gruppo 4">
            <a:extLst>
              <a:ext uri="{FF2B5EF4-FFF2-40B4-BE49-F238E27FC236}">
                <a16:creationId xmlns:a16="http://schemas.microsoft.com/office/drawing/2014/main" id="{47019DCF-D75B-3CEB-7772-6DFEAB237D01}"/>
              </a:ext>
            </a:extLst>
          </p:cNvPr>
          <p:cNvGrpSpPr/>
          <p:nvPr/>
        </p:nvGrpSpPr>
        <p:grpSpPr>
          <a:xfrm>
            <a:off x="0" y="0"/>
            <a:ext cx="12192184" cy="1030393"/>
            <a:chOff x="1" y="1"/>
            <a:chExt cx="12192184" cy="1030393"/>
          </a:xfrm>
        </p:grpSpPr>
        <p:sp>
          <p:nvSpPr>
            <p:cNvPr id="6" name="object 2">
              <a:extLst>
                <a:ext uri="{FF2B5EF4-FFF2-40B4-BE49-F238E27FC236}">
                  <a16:creationId xmlns:a16="http://schemas.microsoft.com/office/drawing/2014/main" id="{1263A99D-B8A1-C63F-CC08-1D8AE909BDBB}"/>
                </a:ext>
              </a:extLst>
            </p:cNvPr>
            <p:cNvSpPr/>
            <p:nvPr/>
          </p:nvSpPr>
          <p:spPr>
            <a:xfrm>
              <a:off x="431985" y="251188"/>
              <a:ext cx="11760200" cy="489373"/>
            </a:xfrm>
            <a:custGeom>
              <a:avLst/>
              <a:gdLst/>
              <a:ahLst/>
              <a:cxnLst/>
              <a:rect l="l" t="t" r="r" b="b"/>
              <a:pathLst>
                <a:path w="8820150" h="367030">
                  <a:moveTo>
                    <a:pt x="8820010" y="0"/>
                  </a:moveTo>
                  <a:lnTo>
                    <a:pt x="0" y="0"/>
                  </a:lnTo>
                  <a:lnTo>
                    <a:pt x="0" y="366420"/>
                  </a:lnTo>
                  <a:lnTo>
                    <a:pt x="8820010" y="366420"/>
                  </a:lnTo>
                  <a:lnTo>
                    <a:pt x="8820010" y="0"/>
                  </a:lnTo>
                  <a:close/>
                </a:path>
              </a:pathLst>
            </a:custGeom>
            <a:solidFill>
              <a:srgbClr val="002060"/>
            </a:solidFill>
          </p:spPr>
          <p:txBody>
            <a:bodyPr wrap="square" lIns="0" tIns="0" rIns="0" bIns="0" rtlCol="0"/>
            <a:lstStyle/>
            <a:p>
              <a:endParaRPr sz="2400" dirty="0"/>
            </a:p>
          </p:txBody>
        </p:sp>
        <p:sp>
          <p:nvSpPr>
            <p:cNvPr id="9" name="object 5">
              <a:extLst>
                <a:ext uri="{FF2B5EF4-FFF2-40B4-BE49-F238E27FC236}">
                  <a16:creationId xmlns:a16="http://schemas.microsoft.com/office/drawing/2014/main" id="{C43396EB-5207-7F49-6885-6ACF36CB0E94}"/>
                </a:ext>
              </a:extLst>
            </p:cNvPr>
            <p:cNvSpPr/>
            <p:nvPr/>
          </p:nvSpPr>
          <p:spPr>
            <a:xfrm>
              <a:off x="1" y="1"/>
              <a:ext cx="607060" cy="1030393"/>
            </a:xfrm>
            <a:custGeom>
              <a:avLst/>
              <a:gdLst/>
              <a:ahLst/>
              <a:cxnLst/>
              <a:rect l="l" t="t" r="r" b="b"/>
              <a:pathLst>
                <a:path w="455295" h="772795">
                  <a:moveTo>
                    <a:pt x="202934" y="0"/>
                  </a:moveTo>
                  <a:lnTo>
                    <a:pt x="0" y="0"/>
                  </a:lnTo>
                  <a:lnTo>
                    <a:pt x="0" y="768186"/>
                  </a:lnTo>
                  <a:lnTo>
                    <a:pt x="7449" y="769487"/>
                  </a:lnTo>
                  <a:lnTo>
                    <a:pt x="54173" y="772182"/>
                  </a:lnTo>
                  <a:lnTo>
                    <a:pt x="100897" y="769487"/>
                  </a:lnTo>
                  <a:lnTo>
                    <a:pt x="146038" y="761601"/>
                  </a:lnTo>
                  <a:lnTo>
                    <a:pt x="189295" y="748825"/>
                  </a:lnTo>
                  <a:lnTo>
                    <a:pt x="230367" y="731460"/>
                  </a:lnTo>
                  <a:lnTo>
                    <a:pt x="268955" y="709807"/>
                  </a:lnTo>
                  <a:lnTo>
                    <a:pt x="304757" y="684165"/>
                  </a:lnTo>
                  <a:lnTo>
                    <a:pt x="337473" y="654836"/>
                  </a:lnTo>
                  <a:lnTo>
                    <a:pt x="366802" y="622120"/>
                  </a:lnTo>
                  <a:lnTo>
                    <a:pt x="392444" y="586318"/>
                  </a:lnTo>
                  <a:lnTo>
                    <a:pt x="414097" y="547730"/>
                  </a:lnTo>
                  <a:lnTo>
                    <a:pt x="431462" y="506657"/>
                  </a:lnTo>
                  <a:lnTo>
                    <a:pt x="444238" y="463400"/>
                  </a:lnTo>
                  <a:lnTo>
                    <a:pt x="452124" y="418259"/>
                  </a:lnTo>
                  <a:lnTo>
                    <a:pt x="454820" y="371535"/>
                  </a:lnTo>
                  <a:lnTo>
                    <a:pt x="452124" y="324809"/>
                  </a:lnTo>
                  <a:lnTo>
                    <a:pt x="444238" y="279666"/>
                  </a:lnTo>
                  <a:lnTo>
                    <a:pt x="431462" y="236407"/>
                  </a:lnTo>
                  <a:lnTo>
                    <a:pt x="414097" y="195333"/>
                  </a:lnTo>
                  <a:lnTo>
                    <a:pt x="392444" y="156744"/>
                  </a:lnTo>
                  <a:lnTo>
                    <a:pt x="366802" y="120940"/>
                  </a:lnTo>
                  <a:lnTo>
                    <a:pt x="337473" y="88224"/>
                  </a:lnTo>
                  <a:lnTo>
                    <a:pt x="304757" y="58894"/>
                  </a:lnTo>
                  <a:lnTo>
                    <a:pt x="268955" y="33252"/>
                  </a:lnTo>
                  <a:lnTo>
                    <a:pt x="230367" y="11598"/>
                  </a:lnTo>
                  <a:lnTo>
                    <a:pt x="202934" y="0"/>
                  </a:lnTo>
                  <a:close/>
                </a:path>
              </a:pathLst>
            </a:custGeom>
            <a:solidFill>
              <a:srgbClr val="002060"/>
            </a:solidFill>
          </p:spPr>
          <p:txBody>
            <a:bodyPr wrap="square" lIns="0" tIns="0" rIns="0" bIns="0" rtlCol="0"/>
            <a:lstStyle/>
            <a:p>
              <a:endParaRPr sz="2400">
                <a:solidFill>
                  <a:srgbClr val="002060"/>
                </a:solidFill>
              </a:endParaRPr>
            </a:p>
          </p:txBody>
        </p:sp>
      </p:grpSp>
      <p:sp>
        <p:nvSpPr>
          <p:cNvPr id="2" name="CasellaDiTesto 1">
            <a:extLst>
              <a:ext uri="{FF2B5EF4-FFF2-40B4-BE49-F238E27FC236}">
                <a16:creationId xmlns:a16="http://schemas.microsoft.com/office/drawing/2014/main" id="{8C116A5E-E6A1-ED98-2EB8-E2D58496F7E2}"/>
              </a:ext>
            </a:extLst>
          </p:cNvPr>
          <p:cNvSpPr txBox="1"/>
          <p:nvPr/>
        </p:nvSpPr>
        <p:spPr>
          <a:xfrm>
            <a:off x="2394681" y="299752"/>
            <a:ext cx="7402637" cy="430887"/>
          </a:xfrm>
          <a:prstGeom prst="rect">
            <a:avLst/>
          </a:prstGeom>
          <a:noFill/>
        </p:spPr>
        <p:txBody>
          <a:bodyPr wrap="square" rtlCol="0">
            <a:spAutoFit/>
          </a:bodyPr>
          <a:lstStyle/>
          <a:p>
            <a:pPr algn="ctr"/>
            <a:r>
              <a:rPr lang="en-US" sz="2200" b="1" dirty="0">
                <a:solidFill>
                  <a:schemeClr val="bg1"/>
                </a:solidFill>
              </a:rPr>
              <a:t>Flow chart comparing a 12-week TZP+LEKT vs TZP+LCD</a:t>
            </a:r>
            <a:endParaRPr lang="it-IT" sz="2200" b="1" dirty="0">
              <a:solidFill>
                <a:schemeClr val="bg1"/>
              </a:solidFill>
            </a:endParaRPr>
          </a:p>
        </p:txBody>
      </p:sp>
      <p:pic>
        <p:nvPicPr>
          <p:cNvPr id="4" name="Immagine 3">
            <a:extLst>
              <a:ext uri="{FF2B5EF4-FFF2-40B4-BE49-F238E27FC236}">
                <a16:creationId xmlns:a16="http://schemas.microsoft.com/office/drawing/2014/main" id="{28002557-49BA-7485-42F1-F0A10BB0854E}"/>
              </a:ext>
            </a:extLst>
          </p:cNvPr>
          <p:cNvPicPr>
            <a:picLocks noChangeAspect="1"/>
          </p:cNvPicPr>
          <p:nvPr/>
        </p:nvPicPr>
        <p:blipFill>
          <a:blip r:embed="rId2"/>
          <a:srcRect b="184"/>
          <a:stretch/>
        </p:blipFill>
        <p:spPr>
          <a:xfrm>
            <a:off x="2018730" y="827225"/>
            <a:ext cx="8154538" cy="5876445"/>
          </a:xfrm>
          <a:prstGeom prst="rect">
            <a:avLst/>
          </a:prstGeom>
        </p:spPr>
      </p:pic>
      <p:sp>
        <p:nvSpPr>
          <p:cNvPr id="15" name="CasellaDiTesto 14">
            <a:extLst>
              <a:ext uri="{FF2B5EF4-FFF2-40B4-BE49-F238E27FC236}">
                <a16:creationId xmlns:a16="http://schemas.microsoft.com/office/drawing/2014/main" id="{77A5E811-8CBC-17FD-877D-2053C968B0F6}"/>
              </a:ext>
            </a:extLst>
          </p:cNvPr>
          <p:cNvSpPr txBox="1"/>
          <p:nvPr/>
        </p:nvSpPr>
        <p:spPr>
          <a:xfrm>
            <a:off x="9174349" y="3609613"/>
            <a:ext cx="1601253" cy="938719"/>
          </a:xfrm>
          <a:prstGeom prst="rect">
            <a:avLst/>
          </a:prstGeom>
          <a:noFill/>
        </p:spPr>
        <p:txBody>
          <a:bodyPr wrap="square">
            <a:spAutoFit/>
          </a:bodyPr>
          <a:lstStyle/>
          <a:p>
            <a:r>
              <a:rPr lang="en-US" sz="1100" b="1" dirty="0">
                <a:solidFill>
                  <a:srgbClr val="C00000"/>
                </a:solidFill>
              </a:rPr>
              <a:t>LCD (</a:t>
            </a:r>
            <a:r>
              <a:rPr lang="en-US" sz="1100" b="1" i="1" dirty="0">
                <a:solidFill>
                  <a:srgbClr val="C00000"/>
                </a:solidFill>
              </a:rPr>
              <a:t>as Surmount-1</a:t>
            </a:r>
            <a:r>
              <a:rPr lang="en-US" sz="1100" b="1" dirty="0">
                <a:solidFill>
                  <a:srgbClr val="C00000"/>
                </a:solidFill>
              </a:rPr>
              <a:t>)</a:t>
            </a:r>
          </a:p>
          <a:p>
            <a:pPr marL="171450" indent="-171450">
              <a:buFont typeface="Wingdings" panose="05000000000000000000" pitchFamily="2" charset="2"/>
              <a:buChar char="Ø"/>
            </a:pPr>
            <a:r>
              <a:rPr lang="en-US" sz="1100" b="1" dirty="0"/>
              <a:t>50% carbohydrates</a:t>
            </a:r>
          </a:p>
          <a:p>
            <a:pPr marL="171450" indent="-171450">
              <a:buFont typeface="Wingdings" panose="05000000000000000000" pitchFamily="2" charset="2"/>
              <a:buChar char="Ø"/>
            </a:pPr>
            <a:r>
              <a:rPr lang="en-US" sz="1100" b="1" dirty="0"/>
              <a:t>30% protein</a:t>
            </a:r>
          </a:p>
          <a:p>
            <a:pPr marL="171450" indent="-171450">
              <a:buFont typeface="Wingdings" panose="05000000000000000000" pitchFamily="2" charset="2"/>
              <a:buChar char="Ø"/>
            </a:pPr>
            <a:r>
              <a:rPr lang="en-US" sz="1100" b="1" dirty="0"/>
              <a:t>30% fat</a:t>
            </a:r>
          </a:p>
          <a:p>
            <a:pPr marL="171450" indent="-171450">
              <a:buFont typeface="Wingdings" panose="05000000000000000000" pitchFamily="2" charset="2"/>
              <a:buChar char="Ø"/>
            </a:pPr>
            <a:r>
              <a:rPr lang="en-US" sz="1100" b="1" dirty="0"/>
              <a:t>1200 kcal/day</a:t>
            </a:r>
            <a:endParaRPr lang="it-IT" sz="1100" dirty="0"/>
          </a:p>
        </p:txBody>
      </p:sp>
      <p:sp>
        <p:nvSpPr>
          <p:cNvPr id="17" name="CasellaDiTesto 16">
            <a:extLst>
              <a:ext uri="{FF2B5EF4-FFF2-40B4-BE49-F238E27FC236}">
                <a16:creationId xmlns:a16="http://schemas.microsoft.com/office/drawing/2014/main" id="{6A7FC277-F521-FF17-755D-4B1258BF6A0C}"/>
              </a:ext>
            </a:extLst>
          </p:cNvPr>
          <p:cNvSpPr txBox="1"/>
          <p:nvPr/>
        </p:nvSpPr>
        <p:spPr>
          <a:xfrm>
            <a:off x="3551283" y="3298194"/>
            <a:ext cx="1774885" cy="261610"/>
          </a:xfrm>
          <a:prstGeom prst="rect">
            <a:avLst/>
          </a:prstGeom>
          <a:noFill/>
        </p:spPr>
        <p:txBody>
          <a:bodyPr wrap="square">
            <a:spAutoFit/>
          </a:bodyPr>
          <a:lstStyle/>
          <a:p>
            <a:r>
              <a:rPr lang="en-US" sz="1050" b="1" dirty="0">
                <a:solidFill>
                  <a:srgbClr val="C00000"/>
                </a:solidFill>
              </a:rPr>
              <a:t>&lt;30 gr carbohydrates/day</a:t>
            </a:r>
          </a:p>
        </p:txBody>
      </p:sp>
      <p:sp>
        <p:nvSpPr>
          <p:cNvPr id="23" name="Freccia a destra 22">
            <a:extLst>
              <a:ext uri="{FF2B5EF4-FFF2-40B4-BE49-F238E27FC236}">
                <a16:creationId xmlns:a16="http://schemas.microsoft.com/office/drawing/2014/main" id="{DDE2BFB9-9454-F164-F47B-D8ACE53FACF2}"/>
              </a:ext>
            </a:extLst>
          </p:cNvPr>
          <p:cNvSpPr/>
          <p:nvPr/>
        </p:nvSpPr>
        <p:spPr>
          <a:xfrm>
            <a:off x="1853922" y="5434642"/>
            <a:ext cx="612624" cy="138022"/>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Freccia a destra 23">
            <a:extLst>
              <a:ext uri="{FF2B5EF4-FFF2-40B4-BE49-F238E27FC236}">
                <a16:creationId xmlns:a16="http://schemas.microsoft.com/office/drawing/2014/main" id="{6F270D8D-0D1D-3B0B-B33F-7BFA0FEFBBBB}"/>
              </a:ext>
            </a:extLst>
          </p:cNvPr>
          <p:cNvSpPr/>
          <p:nvPr/>
        </p:nvSpPr>
        <p:spPr>
          <a:xfrm>
            <a:off x="1853922" y="5572664"/>
            <a:ext cx="612624" cy="138022"/>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Freccia a destra 24">
            <a:extLst>
              <a:ext uri="{FF2B5EF4-FFF2-40B4-BE49-F238E27FC236}">
                <a16:creationId xmlns:a16="http://schemas.microsoft.com/office/drawing/2014/main" id="{13B0BC66-20C4-6EF7-CC1F-E1D8FFF02936}"/>
              </a:ext>
            </a:extLst>
          </p:cNvPr>
          <p:cNvSpPr/>
          <p:nvPr/>
        </p:nvSpPr>
        <p:spPr>
          <a:xfrm>
            <a:off x="8113824" y="5434642"/>
            <a:ext cx="612624" cy="138022"/>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Freccia a destra 25">
            <a:extLst>
              <a:ext uri="{FF2B5EF4-FFF2-40B4-BE49-F238E27FC236}">
                <a16:creationId xmlns:a16="http://schemas.microsoft.com/office/drawing/2014/main" id="{0FB256EF-7EB8-49BB-F1FF-B2F868762460}"/>
              </a:ext>
            </a:extLst>
          </p:cNvPr>
          <p:cNvSpPr/>
          <p:nvPr/>
        </p:nvSpPr>
        <p:spPr>
          <a:xfrm>
            <a:off x="8113824" y="5572664"/>
            <a:ext cx="612624" cy="138022"/>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41213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BCCC1-E093-6938-F958-8272682F0FAA}"/>
            </a:ext>
          </a:extLst>
        </p:cNvPr>
        <p:cNvGrpSpPr/>
        <p:nvPr/>
      </p:nvGrpSpPr>
      <p:grpSpPr>
        <a:xfrm>
          <a:off x="0" y="0"/>
          <a:ext cx="0" cy="0"/>
          <a:chOff x="0" y="0"/>
          <a:chExt cx="0" cy="0"/>
        </a:xfrm>
      </p:grpSpPr>
      <p:grpSp>
        <p:nvGrpSpPr>
          <p:cNvPr id="5" name="Gruppo 4">
            <a:extLst>
              <a:ext uri="{FF2B5EF4-FFF2-40B4-BE49-F238E27FC236}">
                <a16:creationId xmlns:a16="http://schemas.microsoft.com/office/drawing/2014/main" id="{AE148CAC-B798-021B-48CA-71D1FC75A624}"/>
              </a:ext>
            </a:extLst>
          </p:cNvPr>
          <p:cNvGrpSpPr/>
          <p:nvPr/>
        </p:nvGrpSpPr>
        <p:grpSpPr>
          <a:xfrm>
            <a:off x="0" y="0"/>
            <a:ext cx="12192184" cy="1030393"/>
            <a:chOff x="1" y="1"/>
            <a:chExt cx="12192184" cy="1030393"/>
          </a:xfrm>
        </p:grpSpPr>
        <p:sp>
          <p:nvSpPr>
            <p:cNvPr id="6" name="object 2">
              <a:extLst>
                <a:ext uri="{FF2B5EF4-FFF2-40B4-BE49-F238E27FC236}">
                  <a16:creationId xmlns:a16="http://schemas.microsoft.com/office/drawing/2014/main" id="{3720AC85-BF38-09C0-8272-FDB3D4C3836D}"/>
                </a:ext>
              </a:extLst>
            </p:cNvPr>
            <p:cNvSpPr/>
            <p:nvPr/>
          </p:nvSpPr>
          <p:spPr>
            <a:xfrm>
              <a:off x="431985" y="251188"/>
              <a:ext cx="11760200" cy="489373"/>
            </a:xfrm>
            <a:custGeom>
              <a:avLst/>
              <a:gdLst/>
              <a:ahLst/>
              <a:cxnLst/>
              <a:rect l="l" t="t" r="r" b="b"/>
              <a:pathLst>
                <a:path w="8820150" h="367030">
                  <a:moveTo>
                    <a:pt x="8820010" y="0"/>
                  </a:moveTo>
                  <a:lnTo>
                    <a:pt x="0" y="0"/>
                  </a:lnTo>
                  <a:lnTo>
                    <a:pt x="0" y="366420"/>
                  </a:lnTo>
                  <a:lnTo>
                    <a:pt x="8820010" y="366420"/>
                  </a:lnTo>
                  <a:lnTo>
                    <a:pt x="8820010" y="0"/>
                  </a:lnTo>
                  <a:close/>
                </a:path>
              </a:pathLst>
            </a:custGeom>
            <a:solidFill>
              <a:srgbClr val="002060"/>
            </a:solidFill>
          </p:spPr>
          <p:txBody>
            <a:bodyPr wrap="square" lIns="0" tIns="0" rIns="0" bIns="0" rtlCol="0"/>
            <a:lstStyle/>
            <a:p>
              <a:endParaRPr sz="2400" dirty="0"/>
            </a:p>
          </p:txBody>
        </p:sp>
        <p:sp>
          <p:nvSpPr>
            <p:cNvPr id="9" name="object 5">
              <a:extLst>
                <a:ext uri="{FF2B5EF4-FFF2-40B4-BE49-F238E27FC236}">
                  <a16:creationId xmlns:a16="http://schemas.microsoft.com/office/drawing/2014/main" id="{C3BA8F4E-8215-49E5-38C3-FE8F2549BDDE}"/>
                </a:ext>
              </a:extLst>
            </p:cNvPr>
            <p:cNvSpPr/>
            <p:nvPr/>
          </p:nvSpPr>
          <p:spPr>
            <a:xfrm>
              <a:off x="1" y="1"/>
              <a:ext cx="607060" cy="1030393"/>
            </a:xfrm>
            <a:custGeom>
              <a:avLst/>
              <a:gdLst/>
              <a:ahLst/>
              <a:cxnLst/>
              <a:rect l="l" t="t" r="r" b="b"/>
              <a:pathLst>
                <a:path w="455295" h="772795">
                  <a:moveTo>
                    <a:pt x="202934" y="0"/>
                  </a:moveTo>
                  <a:lnTo>
                    <a:pt x="0" y="0"/>
                  </a:lnTo>
                  <a:lnTo>
                    <a:pt x="0" y="768186"/>
                  </a:lnTo>
                  <a:lnTo>
                    <a:pt x="7449" y="769487"/>
                  </a:lnTo>
                  <a:lnTo>
                    <a:pt x="54173" y="772182"/>
                  </a:lnTo>
                  <a:lnTo>
                    <a:pt x="100897" y="769487"/>
                  </a:lnTo>
                  <a:lnTo>
                    <a:pt x="146038" y="761601"/>
                  </a:lnTo>
                  <a:lnTo>
                    <a:pt x="189295" y="748825"/>
                  </a:lnTo>
                  <a:lnTo>
                    <a:pt x="230367" y="731460"/>
                  </a:lnTo>
                  <a:lnTo>
                    <a:pt x="268955" y="709807"/>
                  </a:lnTo>
                  <a:lnTo>
                    <a:pt x="304757" y="684165"/>
                  </a:lnTo>
                  <a:lnTo>
                    <a:pt x="337473" y="654836"/>
                  </a:lnTo>
                  <a:lnTo>
                    <a:pt x="366802" y="622120"/>
                  </a:lnTo>
                  <a:lnTo>
                    <a:pt x="392444" y="586318"/>
                  </a:lnTo>
                  <a:lnTo>
                    <a:pt x="414097" y="547730"/>
                  </a:lnTo>
                  <a:lnTo>
                    <a:pt x="431462" y="506657"/>
                  </a:lnTo>
                  <a:lnTo>
                    <a:pt x="444238" y="463400"/>
                  </a:lnTo>
                  <a:lnTo>
                    <a:pt x="452124" y="418259"/>
                  </a:lnTo>
                  <a:lnTo>
                    <a:pt x="454820" y="371535"/>
                  </a:lnTo>
                  <a:lnTo>
                    <a:pt x="452124" y="324809"/>
                  </a:lnTo>
                  <a:lnTo>
                    <a:pt x="444238" y="279666"/>
                  </a:lnTo>
                  <a:lnTo>
                    <a:pt x="431462" y="236407"/>
                  </a:lnTo>
                  <a:lnTo>
                    <a:pt x="414097" y="195333"/>
                  </a:lnTo>
                  <a:lnTo>
                    <a:pt x="392444" y="156744"/>
                  </a:lnTo>
                  <a:lnTo>
                    <a:pt x="366802" y="120940"/>
                  </a:lnTo>
                  <a:lnTo>
                    <a:pt x="337473" y="88224"/>
                  </a:lnTo>
                  <a:lnTo>
                    <a:pt x="304757" y="58894"/>
                  </a:lnTo>
                  <a:lnTo>
                    <a:pt x="268955" y="33252"/>
                  </a:lnTo>
                  <a:lnTo>
                    <a:pt x="230367" y="11598"/>
                  </a:lnTo>
                  <a:lnTo>
                    <a:pt x="202934" y="0"/>
                  </a:lnTo>
                  <a:close/>
                </a:path>
              </a:pathLst>
            </a:custGeom>
            <a:solidFill>
              <a:srgbClr val="002060"/>
            </a:solidFill>
          </p:spPr>
          <p:txBody>
            <a:bodyPr wrap="square" lIns="0" tIns="0" rIns="0" bIns="0" rtlCol="0"/>
            <a:lstStyle/>
            <a:p>
              <a:endParaRPr sz="2400"/>
            </a:p>
          </p:txBody>
        </p:sp>
      </p:grpSp>
      <p:sp>
        <p:nvSpPr>
          <p:cNvPr id="2" name="CasellaDiTesto 1">
            <a:extLst>
              <a:ext uri="{FF2B5EF4-FFF2-40B4-BE49-F238E27FC236}">
                <a16:creationId xmlns:a16="http://schemas.microsoft.com/office/drawing/2014/main" id="{6978C73D-51C5-7182-E392-29EE585CC114}"/>
              </a:ext>
            </a:extLst>
          </p:cNvPr>
          <p:cNvSpPr txBox="1"/>
          <p:nvPr/>
        </p:nvSpPr>
        <p:spPr>
          <a:xfrm>
            <a:off x="2770632" y="268077"/>
            <a:ext cx="6163056" cy="523220"/>
          </a:xfrm>
          <a:prstGeom prst="rect">
            <a:avLst/>
          </a:prstGeom>
          <a:noFill/>
        </p:spPr>
        <p:txBody>
          <a:bodyPr wrap="square" rtlCol="0">
            <a:spAutoFit/>
          </a:bodyPr>
          <a:lstStyle/>
          <a:p>
            <a:pPr algn="ctr"/>
            <a:r>
              <a:rPr lang="it-IT" sz="2800" b="1" dirty="0">
                <a:solidFill>
                  <a:srgbClr val="FFFFFF"/>
                </a:solidFill>
                <a:latin typeface="Montserrat" pitchFamily="2" charset="77"/>
                <a:ea typeface="+mj-ea"/>
                <a:cs typeface="+mj-cs"/>
              </a:rPr>
              <a:t>RESULTS</a:t>
            </a:r>
            <a:endParaRPr lang="it-IT" sz="2800" dirty="0"/>
          </a:p>
        </p:txBody>
      </p:sp>
      <p:pic>
        <p:nvPicPr>
          <p:cNvPr id="26" name="Immagine 25">
            <a:extLst>
              <a:ext uri="{FF2B5EF4-FFF2-40B4-BE49-F238E27FC236}">
                <a16:creationId xmlns:a16="http://schemas.microsoft.com/office/drawing/2014/main" id="{A77771EF-0876-33C1-141C-5DE0A59DD1DE}"/>
              </a:ext>
            </a:extLst>
          </p:cNvPr>
          <p:cNvPicPr>
            <a:picLocks noChangeAspect="1"/>
          </p:cNvPicPr>
          <p:nvPr/>
        </p:nvPicPr>
        <p:blipFill>
          <a:blip r:embed="rId2"/>
          <a:stretch>
            <a:fillRect/>
          </a:stretch>
        </p:blipFill>
        <p:spPr>
          <a:xfrm>
            <a:off x="2807458" y="1320567"/>
            <a:ext cx="6577084" cy="2581957"/>
          </a:xfrm>
          <a:prstGeom prst="rect">
            <a:avLst/>
          </a:prstGeom>
        </p:spPr>
      </p:pic>
      <p:sp>
        <p:nvSpPr>
          <p:cNvPr id="55" name="CasellaDiTesto 54">
            <a:extLst>
              <a:ext uri="{FF2B5EF4-FFF2-40B4-BE49-F238E27FC236}">
                <a16:creationId xmlns:a16="http://schemas.microsoft.com/office/drawing/2014/main" id="{E7FCE06E-BBCA-8A11-CDB6-96F04F7C9AC5}"/>
              </a:ext>
            </a:extLst>
          </p:cNvPr>
          <p:cNvSpPr txBox="1"/>
          <p:nvPr/>
        </p:nvSpPr>
        <p:spPr>
          <a:xfrm>
            <a:off x="7827247" y="5311423"/>
            <a:ext cx="4227872" cy="1546577"/>
          </a:xfrm>
          <a:prstGeom prst="rect">
            <a:avLst/>
          </a:prstGeom>
          <a:noFill/>
        </p:spPr>
        <p:txBody>
          <a:bodyPr wrap="square">
            <a:spAutoFit/>
          </a:bodyPr>
          <a:lstStyle/>
          <a:p>
            <a:pPr algn="just"/>
            <a:r>
              <a:rPr lang="en-US" sz="1050" b="1" dirty="0"/>
              <a:t>Figure 2. </a:t>
            </a:r>
            <a:r>
              <a:rPr lang="en-US" sz="1050" dirty="0"/>
              <a:t>Box plots showing baseline and 12-week follow-up changes in body weight (A), fat mass (B), and fat free mass (C) in both groups study. The horizontal bars represent the median values. Lower and upper boundaries of the box represent the first and the third quartile, respectively. Lower and upper error bars represent the minimum and the maximum value, respectively. </a:t>
            </a:r>
          </a:p>
          <a:p>
            <a:pPr algn="just"/>
            <a:r>
              <a:rPr lang="en-GB" sz="1050" b="1" baseline="30000" dirty="0">
                <a:latin typeface="Palatino Linotype" panose="02040502050505030304" pitchFamily="18" charset="0"/>
                <a:ea typeface="Times New Roman" panose="02020603050405020304" pitchFamily="18" charset="0"/>
                <a:cs typeface="Cordia New" panose="020B0304020202020204" pitchFamily="34" charset="-34"/>
              </a:rPr>
              <a:t>a</a:t>
            </a:r>
            <a:r>
              <a:rPr lang="en-GB" sz="1050" b="1" dirty="0">
                <a:latin typeface="Palatino Linotype" panose="02040502050505030304" pitchFamily="18" charset="0"/>
                <a:ea typeface="Times New Roman" panose="02020603050405020304" pitchFamily="18" charset="0"/>
                <a:cs typeface="Cordia New" panose="020B0304020202020204" pitchFamily="34" charset="-34"/>
              </a:rPr>
              <a:t>12-week follow-up vs baseline</a:t>
            </a:r>
          </a:p>
          <a:p>
            <a:pPr algn="just"/>
            <a:r>
              <a:rPr lang="en-GB" sz="1050" b="1" baseline="30000" dirty="0">
                <a:latin typeface="Palatino Linotype" panose="02040502050505030304" pitchFamily="18" charset="0"/>
                <a:ea typeface="Times New Roman" panose="02020603050405020304" pitchFamily="18" charset="0"/>
                <a:cs typeface="Cordia New" panose="020B0304020202020204" pitchFamily="34" charset="-34"/>
              </a:rPr>
              <a:t>b</a:t>
            </a:r>
            <a:r>
              <a:rPr lang="en-GB" sz="1050" b="1" dirty="0">
                <a:latin typeface="Palatino Linotype" panose="02040502050505030304" pitchFamily="18" charset="0"/>
                <a:ea typeface="Times New Roman" panose="02020603050405020304" pitchFamily="18" charset="0"/>
                <a:cs typeface="Cordia New" panose="020B0304020202020204" pitchFamily="34" charset="-34"/>
              </a:rPr>
              <a:t>12-week follow-up TZP+LEKT vs LCD</a:t>
            </a:r>
            <a:endParaRPr lang="it-IT" sz="1050" b="1" dirty="0">
              <a:latin typeface="Palatino Linotype" panose="02040502050505030304" pitchFamily="18" charset="0"/>
              <a:ea typeface="Times New Roman" panose="02020603050405020304" pitchFamily="18" charset="0"/>
              <a:cs typeface="Cordia New" panose="020B0304020202020204" pitchFamily="34" charset="-34"/>
            </a:endParaRPr>
          </a:p>
          <a:p>
            <a:pPr algn="just"/>
            <a:endParaRPr lang="it-IT" sz="1050" dirty="0"/>
          </a:p>
        </p:txBody>
      </p:sp>
      <p:pic>
        <p:nvPicPr>
          <p:cNvPr id="4" name="Immagine 3">
            <a:extLst>
              <a:ext uri="{FF2B5EF4-FFF2-40B4-BE49-F238E27FC236}">
                <a16:creationId xmlns:a16="http://schemas.microsoft.com/office/drawing/2014/main" id="{93C7B084-9F53-5D81-8B19-D88F9329FCF8}"/>
              </a:ext>
            </a:extLst>
          </p:cNvPr>
          <p:cNvPicPr>
            <a:picLocks noChangeAspect="1"/>
          </p:cNvPicPr>
          <p:nvPr/>
        </p:nvPicPr>
        <p:blipFill>
          <a:blip r:embed="rId3"/>
          <a:stretch>
            <a:fillRect/>
          </a:stretch>
        </p:blipFill>
        <p:spPr>
          <a:xfrm>
            <a:off x="3012746" y="949659"/>
            <a:ext cx="5197117" cy="2655186"/>
          </a:xfrm>
          <a:prstGeom prst="rect">
            <a:avLst/>
          </a:prstGeom>
        </p:spPr>
      </p:pic>
      <p:pic>
        <p:nvPicPr>
          <p:cNvPr id="7" name="Immagine 6">
            <a:extLst>
              <a:ext uri="{FF2B5EF4-FFF2-40B4-BE49-F238E27FC236}">
                <a16:creationId xmlns:a16="http://schemas.microsoft.com/office/drawing/2014/main" id="{EA299438-FCB0-CDF3-5418-00DC5E242251}"/>
              </a:ext>
            </a:extLst>
          </p:cNvPr>
          <p:cNvPicPr>
            <a:picLocks noChangeAspect="1"/>
          </p:cNvPicPr>
          <p:nvPr/>
        </p:nvPicPr>
        <p:blipFill>
          <a:blip r:embed="rId4"/>
          <a:srcRect r="16597"/>
          <a:stretch/>
        </p:blipFill>
        <p:spPr>
          <a:xfrm>
            <a:off x="326825" y="3658729"/>
            <a:ext cx="3496428" cy="2888706"/>
          </a:xfrm>
          <a:prstGeom prst="rect">
            <a:avLst/>
          </a:prstGeom>
        </p:spPr>
      </p:pic>
      <p:grpSp>
        <p:nvGrpSpPr>
          <p:cNvPr id="12" name="Gruppo 11">
            <a:extLst>
              <a:ext uri="{FF2B5EF4-FFF2-40B4-BE49-F238E27FC236}">
                <a16:creationId xmlns:a16="http://schemas.microsoft.com/office/drawing/2014/main" id="{639F61FF-22EC-4BFF-AA30-42BC77509097}"/>
              </a:ext>
            </a:extLst>
          </p:cNvPr>
          <p:cNvGrpSpPr/>
          <p:nvPr/>
        </p:nvGrpSpPr>
        <p:grpSpPr>
          <a:xfrm>
            <a:off x="3909923" y="3763207"/>
            <a:ext cx="3576727" cy="2975955"/>
            <a:chOff x="3953260" y="3975753"/>
            <a:chExt cx="3402761" cy="2763409"/>
          </a:xfrm>
        </p:grpSpPr>
        <p:pic>
          <p:nvPicPr>
            <p:cNvPr id="8" name="Immagine 7">
              <a:extLst>
                <a:ext uri="{FF2B5EF4-FFF2-40B4-BE49-F238E27FC236}">
                  <a16:creationId xmlns:a16="http://schemas.microsoft.com/office/drawing/2014/main" id="{293C4887-98CD-293F-CC2E-05E3147AC193}"/>
                </a:ext>
              </a:extLst>
            </p:cNvPr>
            <p:cNvPicPr>
              <a:picLocks noChangeAspect="1"/>
            </p:cNvPicPr>
            <p:nvPr/>
          </p:nvPicPr>
          <p:blipFill>
            <a:blip r:embed="rId5"/>
            <a:stretch>
              <a:fillRect/>
            </a:stretch>
          </p:blipFill>
          <p:spPr>
            <a:xfrm>
              <a:off x="3953260" y="3975753"/>
              <a:ext cx="3316091" cy="2763409"/>
            </a:xfrm>
            <a:prstGeom prst="rect">
              <a:avLst/>
            </a:prstGeom>
          </p:spPr>
        </p:pic>
        <p:sp>
          <p:nvSpPr>
            <p:cNvPr id="11" name="Rettangolo 10">
              <a:extLst>
                <a:ext uri="{FF2B5EF4-FFF2-40B4-BE49-F238E27FC236}">
                  <a16:creationId xmlns:a16="http://schemas.microsoft.com/office/drawing/2014/main" id="{2FCD505B-8406-2852-FBEA-A207D29E7D17}"/>
                </a:ext>
              </a:extLst>
            </p:cNvPr>
            <p:cNvSpPr/>
            <p:nvPr/>
          </p:nvSpPr>
          <p:spPr>
            <a:xfrm>
              <a:off x="7151914" y="4691198"/>
              <a:ext cx="204107" cy="7053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78031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6"/>
                                        </p:tgtEl>
                                        <p:attrNameLst>
                                          <p:attrName>ppt_x</p:attrName>
                                        </p:attrNameLst>
                                      </p:cBhvr>
                                      <p:tavLst>
                                        <p:tav tm="0">
                                          <p:val>
                                            <p:strVal val="ppt_x"/>
                                          </p:val>
                                        </p:tav>
                                        <p:tav tm="100000">
                                          <p:val>
                                            <p:strVal val="ppt_x"/>
                                          </p:val>
                                        </p:tav>
                                      </p:tavLst>
                                    </p:anim>
                                    <p:anim calcmode="lin" valueType="num">
                                      <p:cBhvr additive="base">
                                        <p:cTn id="7" dur="500"/>
                                        <p:tgtEl>
                                          <p:spTgt spid="26"/>
                                        </p:tgtEl>
                                        <p:attrNameLst>
                                          <p:attrName>ppt_y</p:attrName>
                                        </p:attrNameLst>
                                      </p:cBhvr>
                                      <p:tavLst>
                                        <p:tav tm="0">
                                          <p:val>
                                            <p:strVal val="ppt_y"/>
                                          </p:val>
                                        </p:tav>
                                        <p:tav tm="100000">
                                          <p:val>
                                            <p:strVal val="1+ppt_h/2"/>
                                          </p:val>
                                        </p:tav>
                                      </p:tavLst>
                                    </p:anim>
                                    <p:set>
                                      <p:cBhvr>
                                        <p:cTn id="8" dur="1" fill="hold">
                                          <p:stCondLst>
                                            <p:cond delay="499"/>
                                          </p:stCondLst>
                                        </p:cTn>
                                        <p:tgtEl>
                                          <p:spTgt spid="2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additive="base">
                                        <p:cTn id="17" dur="500" fill="hold"/>
                                        <p:tgtEl>
                                          <p:spTgt spid="55"/>
                                        </p:tgtEl>
                                        <p:attrNameLst>
                                          <p:attrName>ppt_x</p:attrName>
                                        </p:attrNameLst>
                                      </p:cBhvr>
                                      <p:tavLst>
                                        <p:tav tm="0">
                                          <p:val>
                                            <p:strVal val="#ppt_x"/>
                                          </p:val>
                                        </p:tav>
                                        <p:tav tm="100000">
                                          <p:val>
                                            <p:strVal val="#ppt_x"/>
                                          </p:val>
                                        </p:tav>
                                      </p:tavLst>
                                    </p:anim>
                                    <p:anim calcmode="lin" valueType="num">
                                      <p:cBhvr additive="base">
                                        <p:cTn id="1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99C8B-5026-1627-2E66-066EF593D0F2}"/>
            </a:ext>
          </a:extLst>
        </p:cNvPr>
        <p:cNvGrpSpPr/>
        <p:nvPr/>
      </p:nvGrpSpPr>
      <p:grpSpPr>
        <a:xfrm>
          <a:off x="0" y="0"/>
          <a:ext cx="0" cy="0"/>
          <a:chOff x="0" y="0"/>
          <a:chExt cx="0" cy="0"/>
        </a:xfrm>
      </p:grpSpPr>
      <p:grpSp>
        <p:nvGrpSpPr>
          <p:cNvPr id="5" name="Gruppo 4">
            <a:extLst>
              <a:ext uri="{FF2B5EF4-FFF2-40B4-BE49-F238E27FC236}">
                <a16:creationId xmlns:a16="http://schemas.microsoft.com/office/drawing/2014/main" id="{9C205AF4-EEEB-B399-A576-59C2262D03EE}"/>
              </a:ext>
            </a:extLst>
          </p:cNvPr>
          <p:cNvGrpSpPr/>
          <p:nvPr/>
        </p:nvGrpSpPr>
        <p:grpSpPr>
          <a:xfrm>
            <a:off x="0" y="0"/>
            <a:ext cx="12192184" cy="1030393"/>
            <a:chOff x="1" y="1"/>
            <a:chExt cx="12192184" cy="1030393"/>
          </a:xfrm>
          <a:solidFill>
            <a:srgbClr val="002060"/>
          </a:solidFill>
        </p:grpSpPr>
        <p:sp>
          <p:nvSpPr>
            <p:cNvPr id="6" name="object 2">
              <a:extLst>
                <a:ext uri="{FF2B5EF4-FFF2-40B4-BE49-F238E27FC236}">
                  <a16:creationId xmlns:a16="http://schemas.microsoft.com/office/drawing/2014/main" id="{9D229BFB-A296-2E94-C998-01CB35A4B4B4}"/>
                </a:ext>
              </a:extLst>
            </p:cNvPr>
            <p:cNvSpPr/>
            <p:nvPr/>
          </p:nvSpPr>
          <p:spPr>
            <a:xfrm>
              <a:off x="431985" y="251188"/>
              <a:ext cx="11760200" cy="489373"/>
            </a:xfrm>
            <a:custGeom>
              <a:avLst/>
              <a:gdLst/>
              <a:ahLst/>
              <a:cxnLst/>
              <a:rect l="l" t="t" r="r" b="b"/>
              <a:pathLst>
                <a:path w="8820150" h="367030">
                  <a:moveTo>
                    <a:pt x="8820010" y="0"/>
                  </a:moveTo>
                  <a:lnTo>
                    <a:pt x="0" y="0"/>
                  </a:lnTo>
                  <a:lnTo>
                    <a:pt x="0" y="366420"/>
                  </a:lnTo>
                  <a:lnTo>
                    <a:pt x="8820010" y="366420"/>
                  </a:lnTo>
                  <a:lnTo>
                    <a:pt x="8820010" y="0"/>
                  </a:lnTo>
                  <a:close/>
                </a:path>
              </a:pathLst>
            </a:custGeom>
            <a:grpFill/>
          </p:spPr>
          <p:txBody>
            <a:bodyPr wrap="square" lIns="0" tIns="0" rIns="0" bIns="0" rtlCol="0"/>
            <a:lstStyle/>
            <a:p>
              <a:endParaRPr sz="2400" dirty="0"/>
            </a:p>
          </p:txBody>
        </p:sp>
        <p:sp>
          <p:nvSpPr>
            <p:cNvPr id="9" name="object 5">
              <a:extLst>
                <a:ext uri="{FF2B5EF4-FFF2-40B4-BE49-F238E27FC236}">
                  <a16:creationId xmlns:a16="http://schemas.microsoft.com/office/drawing/2014/main" id="{65FA3824-1985-3C24-0F18-BA2B3B6E7B13}"/>
                </a:ext>
              </a:extLst>
            </p:cNvPr>
            <p:cNvSpPr/>
            <p:nvPr/>
          </p:nvSpPr>
          <p:spPr>
            <a:xfrm>
              <a:off x="1" y="1"/>
              <a:ext cx="607060" cy="1030393"/>
            </a:xfrm>
            <a:custGeom>
              <a:avLst/>
              <a:gdLst/>
              <a:ahLst/>
              <a:cxnLst/>
              <a:rect l="l" t="t" r="r" b="b"/>
              <a:pathLst>
                <a:path w="455295" h="772795">
                  <a:moveTo>
                    <a:pt x="202934" y="0"/>
                  </a:moveTo>
                  <a:lnTo>
                    <a:pt x="0" y="0"/>
                  </a:lnTo>
                  <a:lnTo>
                    <a:pt x="0" y="768186"/>
                  </a:lnTo>
                  <a:lnTo>
                    <a:pt x="7449" y="769487"/>
                  </a:lnTo>
                  <a:lnTo>
                    <a:pt x="54173" y="772182"/>
                  </a:lnTo>
                  <a:lnTo>
                    <a:pt x="100897" y="769487"/>
                  </a:lnTo>
                  <a:lnTo>
                    <a:pt x="146038" y="761601"/>
                  </a:lnTo>
                  <a:lnTo>
                    <a:pt x="189295" y="748825"/>
                  </a:lnTo>
                  <a:lnTo>
                    <a:pt x="230367" y="731460"/>
                  </a:lnTo>
                  <a:lnTo>
                    <a:pt x="268955" y="709807"/>
                  </a:lnTo>
                  <a:lnTo>
                    <a:pt x="304757" y="684165"/>
                  </a:lnTo>
                  <a:lnTo>
                    <a:pt x="337473" y="654836"/>
                  </a:lnTo>
                  <a:lnTo>
                    <a:pt x="366802" y="622120"/>
                  </a:lnTo>
                  <a:lnTo>
                    <a:pt x="392444" y="586318"/>
                  </a:lnTo>
                  <a:lnTo>
                    <a:pt x="414097" y="547730"/>
                  </a:lnTo>
                  <a:lnTo>
                    <a:pt x="431462" y="506657"/>
                  </a:lnTo>
                  <a:lnTo>
                    <a:pt x="444238" y="463400"/>
                  </a:lnTo>
                  <a:lnTo>
                    <a:pt x="452124" y="418259"/>
                  </a:lnTo>
                  <a:lnTo>
                    <a:pt x="454820" y="371535"/>
                  </a:lnTo>
                  <a:lnTo>
                    <a:pt x="452124" y="324809"/>
                  </a:lnTo>
                  <a:lnTo>
                    <a:pt x="444238" y="279666"/>
                  </a:lnTo>
                  <a:lnTo>
                    <a:pt x="431462" y="236407"/>
                  </a:lnTo>
                  <a:lnTo>
                    <a:pt x="414097" y="195333"/>
                  </a:lnTo>
                  <a:lnTo>
                    <a:pt x="392444" y="156744"/>
                  </a:lnTo>
                  <a:lnTo>
                    <a:pt x="366802" y="120940"/>
                  </a:lnTo>
                  <a:lnTo>
                    <a:pt x="337473" y="88224"/>
                  </a:lnTo>
                  <a:lnTo>
                    <a:pt x="304757" y="58894"/>
                  </a:lnTo>
                  <a:lnTo>
                    <a:pt x="268955" y="33252"/>
                  </a:lnTo>
                  <a:lnTo>
                    <a:pt x="230367" y="11598"/>
                  </a:lnTo>
                  <a:lnTo>
                    <a:pt x="202934" y="0"/>
                  </a:lnTo>
                  <a:close/>
                </a:path>
              </a:pathLst>
            </a:custGeom>
            <a:grpFill/>
          </p:spPr>
          <p:txBody>
            <a:bodyPr wrap="square" lIns="0" tIns="0" rIns="0" bIns="0" rtlCol="0"/>
            <a:lstStyle/>
            <a:p>
              <a:endParaRPr sz="2400"/>
            </a:p>
          </p:txBody>
        </p:sp>
      </p:grpSp>
      <p:pic>
        <p:nvPicPr>
          <p:cNvPr id="16" name="Immagine 15">
            <a:extLst>
              <a:ext uri="{FF2B5EF4-FFF2-40B4-BE49-F238E27FC236}">
                <a16:creationId xmlns:a16="http://schemas.microsoft.com/office/drawing/2014/main" id="{06614830-05EB-6DE5-AE76-C9B61648444F}"/>
              </a:ext>
            </a:extLst>
          </p:cNvPr>
          <p:cNvPicPr>
            <a:picLocks noChangeAspect="1"/>
          </p:cNvPicPr>
          <p:nvPr/>
        </p:nvPicPr>
        <p:blipFill>
          <a:blip r:embed="rId2"/>
          <a:stretch>
            <a:fillRect/>
          </a:stretch>
        </p:blipFill>
        <p:spPr>
          <a:xfrm>
            <a:off x="1207230" y="1304395"/>
            <a:ext cx="6706536" cy="3458058"/>
          </a:xfrm>
          <a:prstGeom prst="rect">
            <a:avLst/>
          </a:prstGeom>
        </p:spPr>
      </p:pic>
      <p:sp>
        <p:nvSpPr>
          <p:cNvPr id="7" name="CasellaDiTesto 6">
            <a:extLst>
              <a:ext uri="{FF2B5EF4-FFF2-40B4-BE49-F238E27FC236}">
                <a16:creationId xmlns:a16="http://schemas.microsoft.com/office/drawing/2014/main" id="{64A6B50B-F35B-1658-6033-BFDC2CB29EF3}"/>
              </a:ext>
            </a:extLst>
          </p:cNvPr>
          <p:cNvSpPr txBox="1"/>
          <p:nvPr/>
        </p:nvSpPr>
        <p:spPr>
          <a:xfrm>
            <a:off x="2770632" y="268077"/>
            <a:ext cx="6163056" cy="523220"/>
          </a:xfrm>
          <a:prstGeom prst="rect">
            <a:avLst/>
          </a:prstGeom>
          <a:noFill/>
        </p:spPr>
        <p:txBody>
          <a:bodyPr wrap="square" rtlCol="0">
            <a:spAutoFit/>
          </a:bodyPr>
          <a:lstStyle/>
          <a:p>
            <a:pPr algn="ctr"/>
            <a:r>
              <a:rPr lang="it-IT" sz="2800" b="1" dirty="0">
                <a:solidFill>
                  <a:srgbClr val="FFFFFF"/>
                </a:solidFill>
                <a:latin typeface="Montserrat" pitchFamily="2" charset="77"/>
                <a:ea typeface="+mj-ea"/>
                <a:cs typeface="+mj-cs"/>
              </a:rPr>
              <a:t>RESULTS</a:t>
            </a:r>
            <a:endParaRPr lang="it-IT" sz="2800" dirty="0"/>
          </a:p>
        </p:txBody>
      </p:sp>
      <p:pic>
        <p:nvPicPr>
          <p:cNvPr id="11" name="Immagine 10">
            <a:extLst>
              <a:ext uri="{FF2B5EF4-FFF2-40B4-BE49-F238E27FC236}">
                <a16:creationId xmlns:a16="http://schemas.microsoft.com/office/drawing/2014/main" id="{55434829-D164-C56D-B7A8-B7488531ECA1}"/>
              </a:ext>
            </a:extLst>
          </p:cNvPr>
          <p:cNvPicPr>
            <a:picLocks noChangeAspect="1"/>
          </p:cNvPicPr>
          <p:nvPr/>
        </p:nvPicPr>
        <p:blipFill>
          <a:blip r:embed="rId3"/>
          <a:stretch>
            <a:fillRect/>
          </a:stretch>
        </p:blipFill>
        <p:spPr>
          <a:xfrm>
            <a:off x="8397706" y="2859502"/>
            <a:ext cx="1867161" cy="1124107"/>
          </a:xfrm>
          <a:prstGeom prst="rect">
            <a:avLst/>
          </a:prstGeom>
        </p:spPr>
      </p:pic>
      <p:sp>
        <p:nvSpPr>
          <p:cNvPr id="2" name="CasellaDiTesto 1">
            <a:extLst>
              <a:ext uri="{FF2B5EF4-FFF2-40B4-BE49-F238E27FC236}">
                <a16:creationId xmlns:a16="http://schemas.microsoft.com/office/drawing/2014/main" id="{EF42EE5B-8327-6DEA-6911-D985D0067DD8}"/>
              </a:ext>
            </a:extLst>
          </p:cNvPr>
          <p:cNvSpPr txBox="1"/>
          <p:nvPr/>
        </p:nvSpPr>
        <p:spPr>
          <a:xfrm>
            <a:off x="2717165" y="1884073"/>
            <a:ext cx="682809" cy="246221"/>
          </a:xfrm>
          <a:prstGeom prst="rect">
            <a:avLst/>
          </a:prstGeom>
          <a:noFill/>
        </p:spPr>
        <p:txBody>
          <a:bodyPr wrap="square">
            <a:spAutoFit/>
          </a:bodyPr>
          <a:lstStyle/>
          <a:p>
            <a:r>
              <a:rPr lang="en-US" sz="1000" b="1" i="0" u="none" strike="noStrike" baseline="0" dirty="0">
                <a:solidFill>
                  <a:srgbClr val="00B050"/>
                </a:solidFill>
                <a:latin typeface="Palatino Linotype" panose="02040502050505030304" pitchFamily="18" charset="0"/>
              </a:rPr>
              <a:t>p=0.691</a:t>
            </a:r>
            <a:endParaRPr lang="it-IT" sz="1000" b="1" dirty="0">
              <a:solidFill>
                <a:srgbClr val="C00000"/>
              </a:solidFill>
            </a:endParaRPr>
          </a:p>
        </p:txBody>
      </p:sp>
      <p:sp>
        <p:nvSpPr>
          <p:cNvPr id="3" name="CasellaDiTesto 2">
            <a:extLst>
              <a:ext uri="{FF2B5EF4-FFF2-40B4-BE49-F238E27FC236}">
                <a16:creationId xmlns:a16="http://schemas.microsoft.com/office/drawing/2014/main" id="{1585FEA9-8D71-B1C1-133E-E2D60B8DAC0D}"/>
              </a:ext>
            </a:extLst>
          </p:cNvPr>
          <p:cNvSpPr txBox="1"/>
          <p:nvPr/>
        </p:nvSpPr>
        <p:spPr>
          <a:xfrm>
            <a:off x="3535037" y="1881982"/>
            <a:ext cx="786661" cy="253916"/>
          </a:xfrm>
          <a:prstGeom prst="rect">
            <a:avLst/>
          </a:prstGeom>
          <a:noFill/>
        </p:spPr>
        <p:txBody>
          <a:bodyPr wrap="square">
            <a:spAutoFit/>
          </a:bodyPr>
          <a:lstStyle/>
          <a:p>
            <a:r>
              <a:rPr lang="en-US" sz="1050" b="1" i="0" u="none" strike="noStrike" baseline="0" dirty="0">
                <a:solidFill>
                  <a:srgbClr val="C00000"/>
                </a:solidFill>
                <a:latin typeface="Palatino Linotype" panose="02040502050505030304" pitchFamily="18" charset="0"/>
              </a:rPr>
              <a:t>p=0.0341</a:t>
            </a:r>
            <a:r>
              <a:rPr lang="en-US" sz="1050" b="0" i="0" u="none" strike="noStrike" baseline="0" dirty="0">
                <a:solidFill>
                  <a:srgbClr val="C00000"/>
                </a:solidFill>
                <a:latin typeface="Palatino Linotype" panose="02040502050505030304" pitchFamily="18" charset="0"/>
              </a:rPr>
              <a:t>  </a:t>
            </a:r>
            <a:endParaRPr lang="it-IT" sz="1050" b="1" dirty="0">
              <a:solidFill>
                <a:srgbClr val="C00000"/>
              </a:solidFill>
            </a:endParaRPr>
          </a:p>
        </p:txBody>
      </p:sp>
      <p:sp>
        <p:nvSpPr>
          <p:cNvPr id="8" name="CasellaDiTesto 7">
            <a:extLst>
              <a:ext uri="{FF2B5EF4-FFF2-40B4-BE49-F238E27FC236}">
                <a16:creationId xmlns:a16="http://schemas.microsoft.com/office/drawing/2014/main" id="{79097BDC-C9DC-3B87-AD73-8C55765E6C02}"/>
              </a:ext>
            </a:extLst>
          </p:cNvPr>
          <p:cNvSpPr txBox="1"/>
          <p:nvPr/>
        </p:nvSpPr>
        <p:spPr>
          <a:xfrm>
            <a:off x="2065312" y="1641364"/>
            <a:ext cx="2939450" cy="246221"/>
          </a:xfrm>
          <a:prstGeom prst="rect">
            <a:avLst/>
          </a:prstGeom>
          <a:noFill/>
        </p:spPr>
        <p:txBody>
          <a:bodyPr wrap="square">
            <a:spAutoFit/>
          </a:bodyPr>
          <a:lstStyle/>
          <a:p>
            <a:r>
              <a:rPr lang="en-US" sz="1000" b="1" i="0" u="none" strike="noStrike" baseline="30000" dirty="0">
                <a:latin typeface="Palatino Linotype" panose="02040502050505030304" pitchFamily="18" charset="0"/>
              </a:rPr>
              <a:t>b</a:t>
            </a:r>
            <a:r>
              <a:rPr lang="en-US" sz="1000" b="1" i="0" u="none" strike="noStrike" baseline="0" dirty="0">
                <a:solidFill>
                  <a:srgbClr val="00B050"/>
                </a:solidFill>
                <a:latin typeface="Palatino Linotype" panose="02040502050505030304" pitchFamily="18" charset="0"/>
              </a:rPr>
              <a:t>-0.3±0.9% vs -4.1±1.2% (p=0.046)</a:t>
            </a:r>
            <a:endParaRPr lang="it-IT" sz="1000" dirty="0">
              <a:solidFill>
                <a:srgbClr val="00B050"/>
              </a:solidFill>
            </a:endParaRPr>
          </a:p>
        </p:txBody>
      </p:sp>
      <p:sp>
        <p:nvSpPr>
          <p:cNvPr id="12" name="CasellaDiTesto 11">
            <a:extLst>
              <a:ext uri="{FF2B5EF4-FFF2-40B4-BE49-F238E27FC236}">
                <a16:creationId xmlns:a16="http://schemas.microsoft.com/office/drawing/2014/main" id="{955D6288-5722-38CE-F058-F648FF6FDB1A}"/>
              </a:ext>
            </a:extLst>
          </p:cNvPr>
          <p:cNvSpPr txBox="1"/>
          <p:nvPr/>
        </p:nvSpPr>
        <p:spPr>
          <a:xfrm>
            <a:off x="6423468" y="2070528"/>
            <a:ext cx="682809" cy="246221"/>
          </a:xfrm>
          <a:prstGeom prst="rect">
            <a:avLst/>
          </a:prstGeom>
          <a:noFill/>
        </p:spPr>
        <p:txBody>
          <a:bodyPr wrap="square">
            <a:spAutoFit/>
          </a:bodyPr>
          <a:lstStyle/>
          <a:p>
            <a:r>
              <a:rPr lang="en-US" sz="1000" b="1" i="0" u="none" strike="noStrike" baseline="0" dirty="0">
                <a:solidFill>
                  <a:srgbClr val="00B050"/>
                </a:solidFill>
                <a:latin typeface="Palatino Linotype" panose="02040502050505030304" pitchFamily="18" charset="0"/>
              </a:rPr>
              <a:t>p=0.263</a:t>
            </a:r>
            <a:endParaRPr lang="it-IT" sz="1000" b="1" dirty="0">
              <a:solidFill>
                <a:srgbClr val="00B050"/>
              </a:solidFill>
            </a:endParaRPr>
          </a:p>
        </p:txBody>
      </p:sp>
      <p:sp>
        <p:nvSpPr>
          <p:cNvPr id="13" name="CasellaDiTesto 12">
            <a:extLst>
              <a:ext uri="{FF2B5EF4-FFF2-40B4-BE49-F238E27FC236}">
                <a16:creationId xmlns:a16="http://schemas.microsoft.com/office/drawing/2014/main" id="{CF14469D-DAE1-D518-5CF7-5DF482DDFAF1}"/>
              </a:ext>
            </a:extLst>
          </p:cNvPr>
          <p:cNvSpPr txBox="1"/>
          <p:nvPr/>
        </p:nvSpPr>
        <p:spPr>
          <a:xfrm>
            <a:off x="7269672" y="1856794"/>
            <a:ext cx="786661" cy="253916"/>
          </a:xfrm>
          <a:prstGeom prst="rect">
            <a:avLst/>
          </a:prstGeom>
          <a:noFill/>
        </p:spPr>
        <p:txBody>
          <a:bodyPr wrap="square">
            <a:spAutoFit/>
          </a:bodyPr>
          <a:lstStyle/>
          <a:p>
            <a:r>
              <a:rPr lang="en-US" sz="1050" b="1" dirty="0">
                <a:solidFill>
                  <a:srgbClr val="C00000"/>
                </a:solidFill>
                <a:latin typeface="Palatino Linotype" panose="02040502050505030304" pitchFamily="18" charset="0"/>
              </a:rPr>
              <a:t>p</a:t>
            </a:r>
            <a:r>
              <a:rPr lang="en-US" sz="1050" b="1" i="0" u="none" strike="noStrike" baseline="0" dirty="0">
                <a:solidFill>
                  <a:srgbClr val="C00000"/>
                </a:solidFill>
                <a:latin typeface="Palatino Linotype" panose="02040502050505030304" pitchFamily="18" charset="0"/>
              </a:rPr>
              <a:t>&lt;0.001</a:t>
            </a:r>
            <a:r>
              <a:rPr lang="en-US" sz="1050" b="0" i="0" u="none" strike="noStrike" baseline="0" dirty="0">
                <a:solidFill>
                  <a:srgbClr val="C00000"/>
                </a:solidFill>
                <a:latin typeface="Palatino Linotype" panose="02040502050505030304" pitchFamily="18" charset="0"/>
              </a:rPr>
              <a:t> </a:t>
            </a:r>
            <a:endParaRPr lang="it-IT" sz="1050" b="1" dirty="0">
              <a:solidFill>
                <a:srgbClr val="C00000"/>
              </a:solidFill>
            </a:endParaRPr>
          </a:p>
        </p:txBody>
      </p:sp>
      <p:sp>
        <p:nvSpPr>
          <p:cNvPr id="14" name="CasellaDiTesto 13">
            <a:extLst>
              <a:ext uri="{FF2B5EF4-FFF2-40B4-BE49-F238E27FC236}">
                <a16:creationId xmlns:a16="http://schemas.microsoft.com/office/drawing/2014/main" id="{6F55DE98-EE36-8BF8-449A-5820EC467586}"/>
              </a:ext>
            </a:extLst>
          </p:cNvPr>
          <p:cNvSpPr txBox="1"/>
          <p:nvPr/>
        </p:nvSpPr>
        <p:spPr>
          <a:xfrm>
            <a:off x="5799947" y="1595860"/>
            <a:ext cx="2939450" cy="246221"/>
          </a:xfrm>
          <a:prstGeom prst="rect">
            <a:avLst/>
          </a:prstGeom>
          <a:noFill/>
        </p:spPr>
        <p:txBody>
          <a:bodyPr wrap="square">
            <a:spAutoFit/>
          </a:bodyPr>
          <a:lstStyle/>
          <a:p>
            <a:r>
              <a:rPr lang="en-US" sz="1000" b="1" i="0" u="none" strike="noStrike" baseline="30000" dirty="0">
                <a:latin typeface="Palatino Linotype" panose="02040502050505030304" pitchFamily="18" charset="0"/>
              </a:rPr>
              <a:t>b</a:t>
            </a:r>
            <a:r>
              <a:rPr lang="en-US" sz="1000" b="1" i="0" u="none" strike="noStrike" baseline="0" dirty="0">
                <a:solidFill>
                  <a:srgbClr val="00B050"/>
                </a:solidFill>
                <a:latin typeface="Palatino Linotype" panose="02040502050505030304" pitchFamily="18" charset="0"/>
              </a:rPr>
              <a:t>-1.2±0.9% vs -5.3±1.8% (p=0.019)</a:t>
            </a:r>
            <a:endParaRPr lang="it-IT" sz="1000" dirty="0">
              <a:solidFill>
                <a:srgbClr val="00B050"/>
              </a:solidFill>
            </a:endParaRPr>
          </a:p>
        </p:txBody>
      </p:sp>
      <p:sp>
        <p:nvSpPr>
          <p:cNvPr id="23" name="CasellaDiTesto 22">
            <a:extLst>
              <a:ext uri="{FF2B5EF4-FFF2-40B4-BE49-F238E27FC236}">
                <a16:creationId xmlns:a16="http://schemas.microsoft.com/office/drawing/2014/main" id="{474A7489-7BDC-898F-A89C-124CEE1B8C0A}"/>
              </a:ext>
            </a:extLst>
          </p:cNvPr>
          <p:cNvSpPr txBox="1"/>
          <p:nvPr/>
        </p:nvSpPr>
        <p:spPr>
          <a:xfrm>
            <a:off x="7473655" y="5275552"/>
            <a:ext cx="4154754" cy="1615827"/>
          </a:xfrm>
          <a:prstGeom prst="rect">
            <a:avLst/>
          </a:prstGeom>
          <a:noFill/>
        </p:spPr>
        <p:txBody>
          <a:bodyPr wrap="square">
            <a:spAutoFit/>
          </a:bodyPr>
          <a:lstStyle/>
          <a:p>
            <a:pPr algn="just"/>
            <a:r>
              <a:rPr lang="en-US" sz="1100" b="1" dirty="0"/>
              <a:t>Figure 2. </a:t>
            </a:r>
            <a:r>
              <a:rPr lang="en-US" sz="1100" dirty="0"/>
              <a:t>Box plots showing baseline and 12-week follow-up changes in muscle strength (D) and resting metabolic rate (E) in both groups study. The horizontal bars represent the median values. Lower and upper boundaries of the box represent the first and the third quartile, respectively. Lower and upper error bars represent the minimum and the maximum value, respectively.</a:t>
            </a:r>
          </a:p>
          <a:p>
            <a:pPr algn="just"/>
            <a:r>
              <a:rPr lang="en-GB" sz="1100" b="1" baseline="30000" dirty="0">
                <a:latin typeface="Palatino Linotype" panose="02040502050505030304" pitchFamily="18" charset="0"/>
                <a:ea typeface="Times New Roman" panose="02020603050405020304" pitchFamily="18" charset="0"/>
                <a:cs typeface="Cordia New" panose="020B0304020202020204" pitchFamily="34" charset="-34"/>
              </a:rPr>
              <a:t>a</a:t>
            </a:r>
            <a:r>
              <a:rPr lang="en-GB" sz="1100" b="1" dirty="0">
                <a:latin typeface="Palatino Linotype" panose="02040502050505030304" pitchFamily="18" charset="0"/>
                <a:ea typeface="Times New Roman" panose="02020603050405020304" pitchFamily="18" charset="0"/>
                <a:cs typeface="Cordia New" panose="020B0304020202020204" pitchFamily="34" charset="-34"/>
              </a:rPr>
              <a:t>12-week follow-up vs baseline</a:t>
            </a:r>
          </a:p>
          <a:p>
            <a:pPr algn="just"/>
            <a:r>
              <a:rPr lang="en-GB" sz="1100" b="1" baseline="30000" dirty="0">
                <a:latin typeface="Palatino Linotype" panose="02040502050505030304" pitchFamily="18" charset="0"/>
                <a:ea typeface="Times New Roman" panose="02020603050405020304" pitchFamily="18" charset="0"/>
                <a:cs typeface="Cordia New" panose="020B0304020202020204" pitchFamily="34" charset="-34"/>
              </a:rPr>
              <a:t>b</a:t>
            </a:r>
            <a:r>
              <a:rPr lang="en-GB" sz="1100" b="1" dirty="0">
                <a:latin typeface="Palatino Linotype" panose="02040502050505030304" pitchFamily="18" charset="0"/>
                <a:ea typeface="Times New Roman" panose="02020603050405020304" pitchFamily="18" charset="0"/>
                <a:cs typeface="Cordia New" panose="020B0304020202020204" pitchFamily="34" charset="-34"/>
              </a:rPr>
              <a:t>12-week follow-up TZP+LEKT vs LCD</a:t>
            </a:r>
            <a:endParaRPr lang="it-IT" sz="1100" b="1" dirty="0">
              <a:latin typeface="Palatino Linotype" panose="02040502050505030304" pitchFamily="18" charset="0"/>
              <a:ea typeface="Times New Roman" panose="02020603050405020304" pitchFamily="18" charset="0"/>
              <a:cs typeface="Cordia New" panose="020B0304020202020204" pitchFamily="34" charset="-34"/>
            </a:endParaRPr>
          </a:p>
          <a:p>
            <a:pPr algn="just"/>
            <a:endParaRPr lang="it-IT" sz="1100" dirty="0"/>
          </a:p>
        </p:txBody>
      </p:sp>
    </p:spTree>
    <p:extLst>
      <p:ext uri="{BB962C8B-B14F-4D97-AF65-F5344CB8AC3E}">
        <p14:creationId xmlns:p14="http://schemas.microsoft.com/office/powerpoint/2010/main" val="663489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AFBAD-47CB-DBB8-C182-8DA010ACE1AA}"/>
            </a:ext>
          </a:extLst>
        </p:cNvPr>
        <p:cNvGrpSpPr/>
        <p:nvPr/>
      </p:nvGrpSpPr>
      <p:grpSpPr>
        <a:xfrm>
          <a:off x="0" y="0"/>
          <a:ext cx="0" cy="0"/>
          <a:chOff x="0" y="0"/>
          <a:chExt cx="0" cy="0"/>
        </a:xfrm>
      </p:grpSpPr>
      <p:grpSp>
        <p:nvGrpSpPr>
          <p:cNvPr id="5" name="Gruppo 4">
            <a:extLst>
              <a:ext uri="{FF2B5EF4-FFF2-40B4-BE49-F238E27FC236}">
                <a16:creationId xmlns:a16="http://schemas.microsoft.com/office/drawing/2014/main" id="{63CA5655-B100-1566-FC69-0F15C0B8AB08}"/>
              </a:ext>
            </a:extLst>
          </p:cNvPr>
          <p:cNvGrpSpPr/>
          <p:nvPr/>
        </p:nvGrpSpPr>
        <p:grpSpPr>
          <a:xfrm>
            <a:off x="0" y="0"/>
            <a:ext cx="12192184" cy="1030393"/>
            <a:chOff x="1" y="1"/>
            <a:chExt cx="12192184" cy="1030393"/>
          </a:xfrm>
        </p:grpSpPr>
        <p:sp>
          <p:nvSpPr>
            <p:cNvPr id="6" name="object 2">
              <a:extLst>
                <a:ext uri="{FF2B5EF4-FFF2-40B4-BE49-F238E27FC236}">
                  <a16:creationId xmlns:a16="http://schemas.microsoft.com/office/drawing/2014/main" id="{EF36133F-07CA-3FEF-472C-50DD1504A124}"/>
                </a:ext>
              </a:extLst>
            </p:cNvPr>
            <p:cNvSpPr/>
            <p:nvPr/>
          </p:nvSpPr>
          <p:spPr>
            <a:xfrm>
              <a:off x="431985" y="251188"/>
              <a:ext cx="11760200" cy="489373"/>
            </a:xfrm>
            <a:custGeom>
              <a:avLst/>
              <a:gdLst/>
              <a:ahLst/>
              <a:cxnLst/>
              <a:rect l="l" t="t" r="r" b="b"/>
              <a:pathLst>
                <a:path w="8820150" h="367030">
                  <a:moveTo>
                    <a:pt x="8820010" y="0"/>
                  </a:moveTo>
                  <a:lnTo>
                    <a:pt x="0" y="0"/>
                  </a:lnTo>
                  <a:lnTo>
                    <a:pt x="0" y="366420"/>
                  </a:lnTo>
                  <a:lnTo>
                    <a:pt x="8820010" y="366420"/>
                  </a:lnTo>
                  <a:lnTo>
                    <a:pt x="8820010" y="0"/>
                  </a:lnTo>
                  <a:close/>
                </a:path>
              </a:pathLst>
            </a:custGeom>
            <a:solidFill>
              <a:srgbClr val="002060"/>
            </a:solidFill>
          </p:spPr>
          <p:txBody>
            <a:bodyPr wrap="square" lIns="0" tIns="0" rIns="0" bIns="0" rtlCol="0"/>
            <a:lstStyle/>
            <a:p>
              <a:endParaRPr sz="2800" dirty="0"/>
            </a:p>
          </p:txBody>
        </p:sp>
        <p:sp>
          <p:nvSpPr>
            <p:cNvPr id="9" name="object 5">
              <a:extLst>
                <a:ext uri="{FF2B5EF4-FFF2-40B4-BE49-F238E27FC236}">
                  <a16:creationId xmlns:a16="http://schemas.microsoft.com/office/drawing/2014/main" id="{67D00316-E99C-61FB-E06A-881612D1278A}"/>
                </a:ext>
              </a:extLst>
            </p:cNvPr>
            <p:cNvSpPr/>
            <p:nvPr/>
          </p:nvSpPr>
          <p:spPr>
            <a:xfrm>
              <a:off x="1" y="1"/>
              <a:ext cx="607060" cy="1030393"/>
            </a:xfrm>
            <a:custGeom>
              <a:avLst/>
              <a:gdLst/>
              <a:ahLst/>
              <a:cxnLst/>
              <a:rect l="l" t="t" r="r" b="b"/>
              <a:pathLst>
                <a:path w="455295" h="772795">
                  <a:moveTo>
                    <a:pt x="202934" y="0"/>
                  </a:moveTo>
                  <a:lnTo>
                    <a:pt x="0" y="0"/>
                  </a:lnTo>
                  <a:lnTo>
                    <a:pt x="0" y="768186"/>
                  </a:lnTo>
                  <a:lnTo>
                    <a:pt x="7449" y="769487"/>
                  </a:lnTo>
                  <a:lnTo>
                    <a:pt x="54173" y="772182"/>
                  </a:lnTo>
                  <a:lnTo>
                    <a:pt x="100897" y="769487"/>
                  </a:lnTo>
                  <a:lnTo>
                    <a:pt x="146038" y="761601"/>
                  </a:lnTo>
                  <a:lnTo>
                    <a:pt x="189295" y="748825"/>
                  </a:lnTo>
                  <a:lnTo>
                    <a:pt x="230367" y="731460"/>
                  </a:lnTo>
                  <a:lnTo>
                    <a:pt x="268955" y="709807"/>
                  </a:lnTo>
                  <a:lnTo>
                    <a:pt x="304757" y="684165"/>
                  </a:lnTo>
                  <a:lnTo>
                    <a:pt x="337473" y="654836"/>
                  </a:lnTo>
                  <a:lnTo>
                    <a:pt x="366802" y="622120"/>
                  </a:lnTo>
                  <a:lnTo>
                    <a:pt x="392444" y="586318"/>
                  </a:lnTo>
                  <a:lnTo>
                    <a:pt x="414097" y="547730"/>
                  </a:lnTo>
                  <a:lnTo>
                    <a:pt x="431462" y="506657"/>
                  </a:lnTo>
                  <a:lnTo>
                    <a:pt x="444238" y="463400"/>
                  </a:lnTo>
                  <a:lnTo>
                    <a:pt x="452124" y="418259"/>
                  </a:lnTo>
                  <a:lnTo>
                    <a:pt x="454820" y="371535"/>
                  </a:lnTo>
                  <a:lnTo>
                    <a:pt x="452124" y="324809"/>
                  </a:lnTo>
                  <a:lnTo>
                    <a:pt x="444238" y="279666"/>
                  </a:lnTo>
                  <a:lnTo>
                    <a:pt x="431462" y="236407"/>
                  </a:lnTo>
                  <a:lnTo>
                    <a:pt x="414097" y="195333"/>
                  </a:lnTo>
                  <a:lnTo>
                    <a:pt x="392444" y="156744"/>
                  </a:lnTo>
                  <a:lnTo>
                    <a:pt x="366802" y="120940"/>
                  </a:lnTo>
                  <a:lnTo>
                    <a:pt x="337473" y="88224"/>
                  </a:lnTo>
                  <a:lnTo>
                    <a:pt x="304757" y="58894"/>
                  </a:lnTo>
                  <a:lnTo>
                    <a:pt x="268955" y="33252"/>
                  </a:lnTo>
                  <a:lnTo>
                    <a:pt x="230367" y="11598"/>
                  </a:lnTo>
                  <a:lnTo>
                    <a:pt x="202934" y="0"/>
                  </a:lnTo>
                  <a:close/>
                </a:path>
              </a:pathLst>
            </a:custGeom>
            <a:solidFill>
              <a:srgbClr val="002060"/>
            </a:solidFill>
          </p:spPr>
          <p:txBody>
            <a:bodyPr wrap="square" lIns="0" tIns="0" rIns="0" bIns="0" rtlCol="0"/>
            <a:lstStyle/>
            <a:p>
              <a:endParaRPr sz="2800"/>
            </a:p>
          </p:txBody>
        </p:sp>
      </p:grpSp>
      <p:pic>
        <p:nvPicPr>
          <p:cNvPr id="7" name="Immagine 6">
            <a:extLst>
              <a:ext uri="{FF2B5EF4-FFF2-40B4-BE49-F238E27FC236}">
                <a16:creationId xmlns:a16="http://schemas.microsoft.com/office/drawing/2014/main" id="{E286B018-5253-B25F-16D6-0A75AE00A9EA}"/>
              </a:ext>
            </a:extLst>
          </p:cNvPr>
          <p:cNvPicPr>
            <a:picLocks noChangeAspect="1"/>
          </p:cNvPicPr>
          <p:nvPr/>
        </p:nvPicPr>
        <p:blipFill>
          <a:blip r:embed="rId2"/>
          <a:stretch>
            <a:fillRect/>
          </a:stretch>
        </p:blipFill>
        <p:spPr>
          <a:xfrm>
            <a:off x="607060" y="740559"/>
            <a:ext cx="5075172" cy="2008764"/>
          </a:xfrm>
          <a:prstGeom prst="rect">
            <a:avLst/>
          </a:prstGeom>
        </p:spPr>
      </p:pic>
      <p:pic>
        <p:nvPicPr>
          <p:cNvPr id="15" name="Immagine 14">
            <a:extLst>
              <a:ext uri="{FF2B5EF4-FFF2-40B4-BE49-F238E27FC236}">
                <a16:creationId xmlns:a16="http://schemas.microsoft.com/office/drawing/2014/main" id="{3908EC08-617E-6F8D-E51C-EAB440EFB5A8}"/>
              </a:ext>
            </a:extLst>
          </p:cNvPr>
          <p:cNvPicPr>
            <a:picLocks noChangeAspect="1"/>
          </p:cNvPicPr>
          <p:nvPr/>
        </p:nvPicPr>
        <p:blipFill>
          <a:blip r:embed="rId3"/>
          <a:stretch>
            <a:fillRect/>
          </a:stretch>
        </p:blipFill>
        <p:spPr>
          <a:xfrm>
            <a:off x="607060" y="2749323"/>
            <a:ext cx="8161660" cy="3948916"/>
          </a:xfrm>
          <a:prstGeom prst="rect">
            <a:avLst/>
          </a:prstGeom>
        </p:spPr>
      </p:pic>
      <p:sp>
        <p:nvSpPr>
          <p:cNvPr id="17" name="Rettangolo 16">
            <a:extLst>
              <a:ext uri="{FF2B5EF4-FFF2-40B4-BE49-F238E27FC236}">
                <a16:creationId xmlns:a16="http://schemas.microsoft.com/office/drawing/2014/main" id="{BA0757B1-4E12-E144-E1AD-27BBBE4ED78D}"/>
              </a:ext>
            </a:extLst>
          </p:cNvPr>
          <p:cNvSpPr/>
          <p:nvPr/>
        </p:nvSpPr>
        <p:spPr>
          <a:xfrm>
            <a:off x="4086225" y="3276600"/>
            <a:ext cx="4581525" cy="33206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076" name="Picture 4" descr="Which is the Most Accurate Body Fat Calculator / Measurement Method? |  Exercise Biology">
            <a:extLst>
              <a:ext uri="{FF2B5EF4-FFF2-40B4-BE49-F238E27FC236}">
                <a16:creationId xmlns:a16="http://schemas.microsoft.com/office/drawing/2014/main" id="{2FDDEBF2-F30E-6116-DB17-CC0E6506227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146" t="3095" r="16666" b="14584"/>
          <a:stretch/>
        </p:blipFill>
        <p:spPr bwMode="auto">
          <a:xfrm>
            <a:off x="4667250" y="3482630"/>
            <a:ext cx="3467100" cy="3064163"/>
          </a:xfrm>
          <a:prstGeom prst="rect">
            <a:avLst/>
          </a:prstGeom>
          <a:noFill/>
          <a:extLst>
            <a:ext uri="{909E8E84-426E-40DD-AFC4-6F175D3DCCD1}">
              <a14:hiddenFill xmlns:a14="http://schemas.microsoft.com/office/drawing/2010/main">
                <a:solidFill>
                  <a:srgbClr val="FFFFFF"/>
                </a:solidFill>
              </a14:hiddenFill>
            </a:ext>
          </a:extLst>
        </p:spPr>
      </p:pic>
      <p:sp>
        <p:nvSpPr>
          <p:cNvPr id="24" name="CasellaDiTesto 23">
            <a:extLst>
              <a:ext uri="{FF2B5EF4-FFF2-40B4-BE49-F238E27FC236}">
                <a16:creationId xmlns:a16="http://schemas.microsoft.com/office/drawing/2014/main" id="{B66D1A22-565A-E9FE-A8E3-3FE3818D1C45}"/>
              </a:ext>
            </a:extLst>
          </p:cNvPr>
          <p:cNvSpPr txBox="1"/>
          <p:nvPr/>
        </p:nvSpPr>
        <p:spPr>
          <a:xfrm>
            <a:off x="6807384" y="2928675"/>
            <a:ext cx="2612842" cy="261610"/>
          </a:xfrm>
          <a:prstGeom prst="rect">
            <a:avLst/>
          </a:prstGeom>
          <a:noFill/>
        </p:spPr>
        <p:txBody>
          <a:bodyPr wrap="square">
            <a:spAutoFit/>
          </a:bodyPr>
          <a:lstStyle/>
          <a:p>
            <a:r>
              <a:rPr lang="en-US" sz="1100" b="1" dirty="0">
                <a:solidFill>
                  <a:srgbClr val="C00000"/>
                </a:solidFill>
              </a:rPr>
              <a:t>LCD = - 500 calories per day</a:t>
            </a:r>
            <a:endParaRPr lang="it-IT" sz="1100" b="1" dirty="0">
              <a:solidFill>
                <a:srgbClr val="C00000"/>
              </a:solidFill>
            </a:endParaRPr>
          </a:p>
        </p:txBody>
      </p:sp>
      <p:sp>
        <p:nvSpPr>
          <p:cNvPr id="4" name="CasellaDiTesto 3">
            <a:extLst>
              <a:ext uri="{FF2B5EF4-FFF2-40B4-BE49-F238E27FC236}">
                <a16:creationId xmlns:a16="http://schemas.microsoft.com/office/drawing/2014/main" id="{2521EB30-34E6-5AFE-C9F9-5716EC8C4455}"/>
              </a:ext>
            </a:extLst>
          </p:cNvPr>
          <p:cNvSpPr txBox="1"/>
          <p:nvPr/>
        </p:nvSpPr>
        <p:spPr>
          <a:xfrm>
            <a:off x="2324399" y="260712"/>
            <a:ext cx="7480907" cy="461665"/>
          </a:xfrm>
          <a:prstGeom prst="rect">
            <a:avLst/>
          </a:prstGeom>
          <a:noFill/>
        </p:spPr>
        <p:txBody>
          <a:bodyPr wrap="square">
            <a:spAutoFit/>
          </a:bodyPr>
          <a:lstStyle/>
          <a:p>
            <a:pPr algn="ctr"/>
            <a:r>
              <a:rPr lang="it-IT" sz="2400" b="1" dirty="0">
                <a:solidFill>
                  <a:srgbClr val="FFFFFF"/>
                </a:solidFill>
                <a:latin typeface="Montserrat" pitchFamily="2" charset="77"/>
                <a:ea typeface="+mj-ea"/>
                <a:cs typeface="+mj-cs"/>
              </a:rPr>
              <a:t>SURMOUNT 1 STUDY ANALYSIS AT 12 WEEK</a:t>
            </a:r>
            <a:endParaRPr lang="it-IT" sz="2400" dirty="0"/>
          </a:p>
        </p:txBody>
      </p:sp>
      <p:sp>
        <p:nvSpPr>
          <p:cNvPr id="14" name="CasellaDiTesto 13">
            <a:extLst>
              <a:ext uri="{FF2B5EF4-FFF2-40B4-BE49-F238E27FC236}">
                <a16:creationId xmlns:a16="http://schemas.microsoft.com/office/drawing/2014/main" id="{36384E7F-7432-26DA-A2E5-0B1A3D0E69F2}"/>
              </a:ext>
            </a:extLst>
          </p:cNvPr>
          <p:cNvSpPr txBox="1"/>
          <p:nvPr/>
        </p:nvSpPr>
        <p:spPr>
          <a:xfrm>
            <a:off x="4057650" y="3996809"/>
            <a:ext cx="776288" cy="307777"/>
          </a:xfrm>
          <a:prstGeom prst="rect">
            <a:avLst/>
          </a:prstGeom>
          <a:noFill/>
        </p:spPr>
        <p:txBody>
          <a:bodyPr wrap="square">
            <a:spAutoFit/>
          </a:bodyPr>
          <a:lstStyle/>
          <a:p>
            <a:pPr algn="ctr"/>
            <a:r>
              <a:rPr lang="it-IT" sz="1400" b="1" dirty="0">
                <a:solidFill>
                  <a:srgbClr val="C00000"/>
                </a:solidFill>
                <a:latin typeface="Montserrat" pitchFamily="2" charset="77"/>
                <a:ea typeface="+mj-ea"/>
                <a:cs typeface="+mj-cs"/>
              </a:rPr>
              <a:t>33.9%</a:t>
            </a:r>
            <a:endParaRPr lang="it-IT" sz="1400" dirty="0">
              <a:solidFill>
                <a:srgbClr val="C00000"/>
              </a:solidFill>
            </a:endParaRPr>
          </a:p>
        </p:txBody>
      </p:sp>
      <p:sp>
        <p:nvSpPr>
          <p:cNvPr id="16" name="Freccia a destra 15">
            <a:extLst>
              <a:ext uri="{FF2B5EF4-FFF2-40B4-BE49-F238E27FC236}">
                <a16:creationId xmlns:a16="http://schemas.microsoft.com/office/drawing/2014/main" id="{0001F9C6-2840-F58F-401A-D7CF8733ADE0}"/>
              </a:ext>
            </a:extLst>
          </p:cNvPr>
          <p:cNvSpPr/>
          <p:nvPr/>
        </p:nvSpPr>
        <p:spPr>
          <a:xfrm rot="5400000">
            <a:off x="3348181" y="4474912"/>
            <a:ext cx="1500996" cy="165870"/>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a:extLst>
              <a:ext uri="{FF2B5EF4-FFF2-40B4-BE49-F238E27FC236}">
                <a16:creationId xmlns:a16="http://schemas.microsoft.com/office/drawing/2014/main" id="{856A0C7A-3FB6-0E07-EF54-8E6550C23434}"/>
              </a:ext>
            </a:extLst>
          </p:cNvPr>
          <p:cNvSpPr txBox="1"/>
          <p:nvPr/>
        </p:nvSpPr>
        <p:spPr>
          <a:xfrm>
            <a:off x="3965805" y="5299181"/>
            <a:ext cx="776288" cy="1223412"/>
          </a:xfrm>
          <a:prstGeom prst="rect">
            <a:avLst/>
          </a:prstGeom>
          <a:noFill/>
        </p:spPr>
        <p:txBody>
          <a:bodyPr wrap="square">
            <a:spAutoFit/>
          </a:bodyPr>
          <a:lstStyle/>
          <a:p>
            <a:pPr algn="ctr"/>
            <a:r>
              <a:rPr lang="it-IT" sz="1400" b="1" dirty="0">
                <a:solidFill>
                  <a:srgbClr val="C00000"/>
                </a:solidFill>
                <a:latin typeface="Montserrat" pitchFamily="2" charset="77"/>
                <a:ea typeface="+mj-ea"/>
                <a:cs typeface="+mj-cs"/>
              </a:rPr>
              <a:t>8.5%</a:t>
            </a:r>
          </a:p>
          <a:p>
            <a:pPr algn="ctr"/>
            <a:r>
              <a:rPr lang="it-IT" sz="1400" b="1" i="1" dirty="0">
                <a:solidFill>
                  <a:srgbClr val="C00000"/>
                </a:solidFill>
                <a:latin typeface="Montserrat" pitchFamily="2" charset="77"/>
                <a:ea typeface="+mj-ea"/>
                <a:cs typeface="+mj-cs"/>
              </a:rPr>
              <a:t>vs</a:t>
            </a:r>
          </a:p>
          <a:p>
            <a:pPr algn="ctr"/>
            <a:r>
              <a:rPr lang="it-IT" sz="1400" b="1" dirty="0">
                <a:solidFill>
                  <a:srgbClr val="00B050"/>
                </a:solidFill>
                <a:latin typeface="Montserrat" pitchFamily="2" charset="77"/>
                <a:ea typeface="+mj-ea"/>
                <a:cs typeface="+mj-cs"/>
              </a:rPr>
              <a:t>13.4%</a:t>
            </a:r>
          </a:p>
          <a:p>
            <a:pPr algn="ctr"/>
            <a:r>
              <a:rPr lang="it-IT" sz="1050" b="1" dirty="0">
                <a:solidFill>
                  <a:srgbClr val="00B050"/>
                </a:solidFill>
                <a:latin typeface="Montserrat" pitchFamily="2" charset="77"/>
                <a:ea typeface="+mj-ea"/>
                <a:cs typeface="+mj-cs"/>
              </a:rPr>
              <a:t>our study (LEKT)</a:t>
            </a:r>
            <a:endParaRPr lang="it-IT" sz="1050" dirty="0">
              <a:solidFill>
                <a:srgbClr val="00B050"/>
              </a:solidFill>
            </a:endParaRPr>
          </a:p>
        </p:txBody>
      </p:sp>
      <p:sp>
        <p:nvSpPr>
          <p:cNvPr id="21" name="CasellaDiTesto 20">
            <a:extLst>
              <a:ext uri="{FF2B5EF4-FFF2-40B4-BE49-F238E27FC236}">
                <a16:creationId xmlns:a16="http://schemas.microsoft.com/office/drawing/2014/main" id="{2D3B5F0B-983A-62B4-09EF-0270DB786E42}"/>
              </a:ext>
            </a:extLst>
          </p:cNvPr>
          <p:cNvSpPr txBox="1"/>
          <p:nvPr/>
        </p:nvSpPr>
        <p:spPr>
          <a:xfrm>
            <a:off x="4111161" y="4985430"/>
            <a:ext cx="666112" cy="261610"/>
          </a:xfrm>
          <a:prstGeom prst="rect">
            <a:avLst/>
          </a:prstGeom>
          <a:noFill/>
        </p:spPr>
        <p:txBody>
          <a:bodyPr wrap="square">
            <a:spAutoFit/>
          </a:bodyPr>
          <a:lstStyle/>
          <a:p>
            <a:r>
              <a:rPr lang="en-US" sz="1100" b="1" dirty="0">
                <a:solidFill>
                  <a:srgbClr val="C00000"/>
                </a:solidFill>
              </a:rPr>
              <a:t>12w </a:t>
            </a:r>
            <a:endParaRPr lang="it-IT" sz="1100" dirty="0"/>
          </a:p>
        </p:txBody>
      </p:sp>
      <p:sp>
        <p:nvSpPr>
          <p:cNvPr id="22" name="CasellaDiTesto 21">
            <a:extLst>
              <a:ext uri="{FF2B5EF4-FFF2-40B4-BE49-F238E27FC236}">
                <a16:creationId xmlns:a16="http://schemas.microsoft.com/office/drawing/2014/main" id="{64BE05AE-5106-8DFB-4E3C-68F6CD8F444B}"/>
              </a:ext>
            </a:extLst>
          </p:cNvPr>
          <p:cNvSpPr txBox="1"/>
          <p:nvPr/>
        </p:nvSpPr>
        <p:spPr>
          <a:xfrm>
            <a:off x="4128970" y="3756854"/>
            <a:ext cx="666112" cy="261610"/>
          </a:xfrm>
          <a:prstGeom prst="rect">
            <a:avLst/>
          </a:prstGeom>
          <a:noFill/>
        </p:spPr>
        <p:txBody>
          <a:bodyPr wrap="square">
            <a:spAutoFit/>
          </a:bodyPr>
          <a:lstStyle/>
          <a:p>
            <a:r>
              <a:rPr lang="en-US" sz="1100" b="1" dirty="0">
                <a:solidFill>
                  <a:srgbClr val="C00000"/>
                </a:solidFill>
              </a:rPr>
              <a:t>72w </a:t>
            </a:r>
            <a:endParaRPr lang="it-IT" sz="1100" dirty="0"/>
          </a:p>
        </p:txBody>
      </p:sp>
      <p:sp>
        <p:nvSpPr>
          <p:cNvPr id="23" name="CasellaDiTesto 22">
            <a:extLst>
              <a:ext uri="{FF2B5EF4-FFF2-40B4-BE49-F238E27FC236}">
                <a16:creationId xmlns:a16="http://schemas.microsoft.com/office/drawing/2014/main" id="{94ECAA91-0C80-2184-AC59-39F6842BE73F}"/>
              </a:ext>
            </a:extLst>
          </p:cNvPr>
          <p:cNvSpPr txBox="1"/>
          <p:nvPr/>
        </p:nvSpPr>
        <p:spPr>
          <a:xfrm>
            <a:off x="8075260" y="3996809"/>
            <a:ext cx="776288" cy="307777"/>
          </a:xfrm>
          <a:prstGeom prst="rect">
            <a:avLst/>
          </a:prstGeom>
          <a:noFill/>
        </p:spPr>
        <p:txBody>
          <a:bodyPr wrap="square">
            <a:spAutoFit/>
          </a:bodyPr>
          <a:lstStyle/>
          <a:p>
            <a:pPr algn="ctr"/>
            <a:r>
              <a:rPr lang="it-IT" sz="1400" b="1" dirty="0">
                <a:solidFill>
                  <a:srgbClr val="C00000"/>
                </a:solidFill>
                <a:latin typeface="Montserrat" pitchFamily="2" charset="77"/>
                <a:ea typeface="+mj-ea"/>
                <a:cs typeface="+mj-cs"/>
              </a:rPr>
              <a:t>10.9%</a:t>
            </a:r>
            <a:endParaRPr lang="it-IT" sz="1400" dirty="0">
              <a:solidFill>
                <a:srgbClr val="C00000"/>
              </a:solidFill>
            </a:endParaRPr>
          </a:p>
        </p:txBody>
      </p:sp>
      <p:sp>
        <p:nvSpPr>
          <p:cNvPr id="26" name="Freccia a destra 25">
            <a:extLst>
              <a:ext uri="{FF2B5EF4-FFF2-40B4-BE49-F238E27FC236}">
                <a16:creationId xmlns:a16="http://schemas.microsoft.com/office/drawing/2014/main" id="{8D394F82-DF84-8AFD-A510-E1F9738EC3C5}"/>
              </a:ext>
            </a:extLst>
          </p:cNvPr>
          <p:cNvSpPr/>
          <p:nvPr/>
        </p:nvSpPr>
        <p:spPr>
          <a:xfrm rot="5400000">
            <a:off x="7365791" y="4474912"/>
            <a:ext cx="1500996" cy="165870"/>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CasellaDiTesto 26">
            <a:extLst>
              <a:ext uri="{FF2B5EF4-FFF2-40B4-BE49-F238E27FC236}">
                <a16:creationId xmlns:a16="http://schemas.microsoft.com/office/drawing/2014/main" id="{034BC89B-AC34-4F80-7213-D23533A394BF}"/>
              </a:ext>
            </a:extLst>
          </p:cNvPr>
          <p:cNvSpPr txBox="1"/>
          <p:nvPr/>
        </p:nvSpPr>
        <p:spPr>
          <a:xfrm>
            <a:off x="7983415" y="5299181"/>
            <a:ext cx="776288" cy="1438855"/>
          </a:xfrm>
          <a:prstGeom prst="rect">
            <a:avLst/>
          </a:prstGeom>
          <a:noFill/>
        </p:spPr>
        <p:txBody>
          <a:bodyPr wrap="square">
            <a:spAutoFit/>
          </a:bodyPr>
          <a:lstStyle/>
          <a:p>
            <a:pPr algn="ctr"/>
            <a:r>
              <a:rPr lang="it-IT" sz="1400" b="1" dirty="0">
                <a:solidFill>
                  <a:srgbClr val="C00000"/>
                </a:solidFill>
                <a:latin typeface="Montserrat" pitchFamily="2" charset="77"/>
                <a:ea typeface="+mj-ea"/>
                <a:cs typeface="+mj-cs"/>
              </a:rPr>
              <a:t>1.9%</a:t>
            </a:r>
          </a:p>
          <a:p>
            <a:pPr algn="ctr"/>
            <a:r>
              <a:rPr lang="it-IT" sz="1400" b="1" i="1" dirty="0">
                <a:solidFill>
                  <a:srgbClr val="C00000"/>
                </a:solidFill>
                <a:latin typeface="Montserrat" pitchFamily="2" charset="77"/>
                <a:ea typeface="+mj-ea"/>
                <a:cs typeface="+mj-cs"/>
              </a:rPr>
              <a:t>vs</a:t>
            </a:r>
          </a:p>
          <a:p>
            <a:pPr algn="ctr"/>
            <a:r>
              <a:rPr lang="it-IT" sz="1400" b="1" dirty="0">
                <a:solidFill>
                  <a:srgbClr val="00B050"/>
                </a:solidFill>
                <a:latin typeface="Montserrat" pitchFamily="2" charset="77"/>
                <a:ea typeface="+mj-ea"/>
                <a:cs typeface="+mj-cs"/>
              </a:rPr>
              <a:t>0.5%</a:t>
            </a:r>
          </a:p>
          <a:p>
            <a:pPr algn="ctr"/>
            <a:r>
              <a:rPr lang="it-IT" sz="1050" b="1" dirty="0">
                <a:solidFill>
                  <a:srgbClr val="00B050"/>
                </a:solidFill>
                <a:latin typeface="Montserrat" pitchFamily="2" charset="77"/>
                <a:ea typeface="+mj-ea"/>
                <a:cs typeface="+mj-cs"/>
              </a:rPr>
              <a:t>our study (LEKT)</a:t>
            </a:r>
            <a:endParaRPr lang="it-IT" sz="1050" dirty="0">
              <a:solidFill>
                <a:srgbClr val="00B050"/>
              </a:solidFill>
            </a:endParaRPr>
          </a:p>
          <a:p>
            <a:pPr algn="ctr"/>
            <a:endParaRPr lang="it-IT" sz="1400" dirty="0">
              <a:solidFill>
                <a:srgbClr val="00B050"/>
              </a:solidFill>
            </a:endParaRPr>
          </a:p>
        </p:txBody>
      </p:sp>
      <p:sp>
        <p:nvSpPr>
          <p:cNvPr id="28" name="CasellaDiTesto 27">
            <a:extLst>
              <a:ext uri="{FF2B5EF4-FFF2-40B4-BE49-F238E27FC236}">
                <a16:creationId xmlns:a16="http://schemas.microsoft.com/office/drawing/2014/main" id="{DFE772D2-28D4-DE23-8462-0BE67A4B9429}"/>
              </a:ext>
            </a:extLst>
          </p:cNvPr>
          <p:cNvSpPr txBox="1"/>
          <p:nvPr/>
        </p:nvSpPr>
        <p:spPr>
          <a:xfrm>
            <a:off x="8128771" y="4985430"/>
            <a:ext cx="666112" cy="261610"/>
          </a:xfrm>
          <a:prstGeom prst="rect">
            <a:avLst/>
          </a:prstGeom>
          <a:noFill/>
        </p:spPr>
        <p:txBody>
          <a:bodyPr wrap="square">
            <a:spAutoFit/>
          </a:bodyPr>
          <a:lstStyle/>
          <a:p>
            <a:r>
              <a:rPr lang="en-US" sz="1100" b="1" dirty="0">
                <a:solidFill>
                  <a:srgbClr val="C00000"/>
                </a:solidFill>
              </a:rPr>
              <a:t>12w </a:t>
            </a:r>
            <a:endParaRPr lang="it-IT" sz="1100" dirty="0"/>
          </a:p>
        </p:txBody>
      </p:sp>
      <p:sp>
        <p:nvSpPr>
          <p:cNvPr id="29" name="CasellaDiTesto 28">
            <a:extLst>
              <a:ext uri="{FF2B5EF4-FFF2-40B4-BE49-F238E27FC236}">
                <a16:creationId xmlns:a16="http://schemas.microsoft.com/office/drawing/2014/main" id="{0482DFAE-1724-8BC5-6795-71546B3B4043}"/>
              </a:ext>
            </a:extLst>
          </p:cNvPr>
          <p:cNvSpPr txBox="1"/>
          <p:nvPr/>
        </p:nvSpPr>
        <p:spPr>
          <a:xfrm>
            <a:off x="8146580" y="3756854"/>
            <a:ext cx="666112" cy="261610"/>
          </a:xfrm>
          <a:prstGeom prst="rect">
            <a:avLst/>
          </a:prstGeom>
          <a:noFill/>
        </p:spPr>
        <p:txBody>
          <a:bodyPr wrap="square">
            <a:spAutoFit/>
          </a:bodyPr>
          <a:lstStyle/>
          <a:p>
            <a:r>
              <a:rPr lang="en-US" sz="1100" b="1" dirty="0">
                <a:solidFill>
                  <a:srgbClr val="C00000"/>
                </a:solidFill>
              </a:rPr>
              <a:t>72w </a:t>
            </a:r>
            <a:endParaRPr lang="it-IT" sz="1100" dirty="0"/>
          </a:p>
        </p:txBody>
      </p:sp>
    </p:spTree>
    <p:extLst>
      <p:ext uri="{BB962C8B-B14F-4D97-AF65-F5344CB8AC3E}">
        <p14:creationId xmlns:p14="http://schemas.microsoft.com/office/powerpoint/2010/main" val="3612895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CF07D-1882-C0DE-ED9B-0AB3F0533B1A}"/>
            </a:ext>
          </a:extLst>
        </p:cNvPr>
        <p:cNvGrpSpPr/>
        <p:nvPr/>
      </p:nvGrpSpPr>
      <p:grpSpPr>
        <a:xfrm>
          <a:off x="0" y="0"/>
          <a:ext cx="0" cy="0"/>
          <a:chOff x="0" y="0"/>
          <a:chExt cx="0" cy="0"/>
        </a:xfrm>
      </p:grpSpPr>
      <p:grpSp>
        <p:nvGrpSpPr>
          <p:cNvPr id="5" name="Gruppo 4">
            <a:extLst>
              <a:ext uri="{FF2B5EF4-FFF2-40B4-BE49-F238E27FC236}">
                <a16:creationId xmlns:a16="http://schemas.microsoft.com/office/drawing/2014/main" id="{E776E449-68CB-E45C-6882-C0DDE64DA732}"/>
              </a:ext>
            </a:extLst>
          </p:cNvPr>
          <p:cNvGrpSpPr/>
          <p:nvPr/>
        </p:nvGrpSpPr>
        <p:grpSpPr>
          <a:xfrm>
            <a:off x="0" y="0"/>
            <a:ext cx="12192184" cy="1030393"/>
            <a:chOff x="1" y="1"/>
            <a:chExt cx="12192184" cy="1030393"/>
          </a:xfrm>
        </p:grpSpPr>
        <p:sp>
          <p:nvSpPr>
            <p:cNvPr id="6" name="object 2">
              <a:extLst>
                <a:ext uri="{FF2B5EF4-FFF2-40B4-BE49-F238E27FC236}">
                  <a16:creationId xmlns:a16="http://schemas.microsoft.com/office/drawing/2014/main" id="{1C2AE818-06D8-2134-552B-76AEF43AEC71}"/>
                </a:ext>
              </a:extLst>
            </p:cNvPr>
            <p:cNvSpPr/>
            <p:nvPr/>
          </p:nvSpPr>
          <p:spPr>
            <a:xfrm>
              <a:off x="431985" y="251188"/>
              <a:ext cx="11760200" cy="489373"/>
            </a:xfrm>
            <a:custGeom>
              <a:avLst/>
              <a:gdLst/>
              <a:ahLst/>
              <a:cxnLst/>
              <a:rect l="l" t="t" r="r" b="b"/>
              <a:pathLst>
                <a:path w="8820150" h="367030">
                  <a:moveTo>
                    <a:pt x="8820010" y="0"/>
                  </a:moveTo>
                  <a:lnTo>
                    <a:pt x="0" y="0"/>
                  </a:lnTo>
                  <a:lnTo>
                    <a:pt x="0" y="366420"/>
                  </a:lnTo>
                  <a:lnTo>
                    <a:pt x="8820010" y="366420"/>
                  </a:lnTo>
                  <a:lnTo>
                    <a:pt x="8820010" y="0"/>
                  </a:lnTo>
                  <a:close/>
                </a:path>
              </a:pathLst>
            </a:custGeom>
            <a:solidFill>
              <a:srgbClr val="002060"/>
            </a:solidFill>
          </p:spPr>
          <p:txBody>
            <a:bodyPr wrap="square" lIns="0" tIns="0" rIns="0" bIns="0" rtlCol="0"/>
            <a:lstStyle/>
            <a:p>
              <a:endParaRPr sz="2400" dirty="0"/>
            </a:p>
          </p:txBody>
        </p:sp>
        <p:sp>
          <p:nvSpPr>
            <p:cNvPr id="9" name="object 5">
              <a:extLst>
                <a:ext uri="{FF2B5EF4-FFF2-40B4-BE49-F238E27FC236}">
                  <a16:creationId xmlns:a16="http://schemas.microsoft.com/office/drawing/2014/main" id="{E9F6D642-FA31-A98C-B310-A514FB828B75}"/>
                </a:ext>
              </a:extLst>
            </p:cNvPr>
            <p:cNvSpPr/>
            <p:nvPr/>
          </p:nvSpPr>
          <p:spPr>
            <a:xfrm>
              <a:off x="1" y="1"/>
              <a:ext cx="607060" cy="1030393"/>
            </a:xfrm>
            <a:custGeom>
              <a:avLst/>
              <a:gdLst/>
              <a:ahLst/>
              <a:cxnLst/>
              <a:rect l="l" t="t" r="r" b="b"/>
              <a:pathLst>
                <a:path w="455295" h="772795">
                  <a:moveTo>
                    <a:pt x="202934" y="0"/>
                  </a:moveTo>
                  <a:lnTo>
                    <a:pt x="0" y="0"/>
                  </a:lnTo>
                  <a:lnTo>
                    <a:pt x="0" y="768186"/>
                  </a:lnTo>
                  <a:lnTo>
                    <a:pt x="7449" y="769487"/>
                  </a:lnTo>
                  <a:lnTo>
                    <a:pt x="54173" y="772182"/>
                  </a:lnTo>
                  <a:lnTo>
                    <a:pt x="100897" y="769487"/>
                  </a:lnTo>
                  <a:lnTo>
                    <a:pt x="146038" y="761601"/>
                  </a:lnTo>
                  <a:lnTo>
                    <a:pt x="189295" y="748825"/>
                  </a:lnTo>
                  <a:lnTo>
                    <a:pt x="230367" y="731460"/>
                  </a:lnTo>
                  <a:lnTo>
                    <a:pt x="268955" y="709807"/>
                  </a:lnTo>
                  <a:lnTo>
                    <a:pt x="304757" y="684165"/>
                  </a:lnTo>
                  <a:lnTo>
                    <a:pt x="337473" y="654836"/>
                  </a:lnTo>
                  <a:lnTo>
                    <a:pt x="366802" y="622120"/>
                  </a:lnTo>
                  <a:lnTo>
                    <a:pt x="392444" y="586318"/>
                  </a:lnTo>
                  <a:lnTo>
                    <a:pt x="414097" y="547730"/>
                  </a:lnTo>
                  <a:lnTo>
                    <a:pt x="431462" y="506657"/>
                  </a:lnTo>
                  <a:lnTo>
                    <a:pt x="444238" y="463400"/>
                  </a:lnTo>
                  <a:lnTo>
                    <a:pt x="452124" y="418259"/>
                  </a:lnTo>
                  <a:lnTo>
                    <a:pt x="454820" y="371535"/>
                  </a:lnTo>
                  <a:lnTo>
                    <a:pt x="452124" y="324809"/>
                  </a:lnTo>
                  <a:lnTo>
                    <a:pt x="444238" y="279666"/>
                  </a:lnTo>
                  <a:lnTo>
                    <a:pt x="431462" y="236407"/>
                  </a:lnTo>
                  <a:lnTo>
                    <a:pt x="414097" y="195333"/>
                  </a:lnTo>
                  <a:lnTo>
                    <a:pt x="392444" y="156744"/>
                  </a:lnTo>
                  <a:lnTo>
                    <a:pt x="366802" y="120940"/>
                  </a:lnTo>
                  <a:lnTo>
                    <a:pt x="337473" y="88224"/>
                  </a:lnTo>
                  <a:lnTo>
                    <a:pt x="304757" y="58894"/>
                  </a:lnTo>
                  <a:lnTo>
                    <a:pt x="268955" y="33252"/>
                  </a:lnTo>
                  <a:lnTo>
                    <a:pt x="230367" y="11598"/>
                  </a:lnTo>
                  <a:lnTo>
                    <a:pt x="202934" y="0"/>
                  </a:lnTo>
                  <a:close/>
                </a:path>
              </a:pathLst>
            </a:custGeom>
            <a:solidFill>
              <a:srgbClr val="002060"/>
            </a:solidFill>
          </p:spPr>
          <p:txBody>
            <a:bodyPr wrap="square" lIns="0" tIns="0" rIns="0" bIns="0" rtlCol="0"/>
            <a:lstStyle/>
            <a:p>
              <a:endParaRPr sz="2400" dirty="0"/>
            </a:p>
          </p:txBody>
        </p:sp>
      </p:grpSp>
      <p:sp>
        <p:nvSpPr>
          <p:cNvPr id="3" name="CasellaDiTesto 2">
            <a:extLst>
              <a:ext uri="{FF2B5EF4-FFF2-40B4-BE49-F238E27FC236}">
                <a16:creationId xmlns:a16="http://schemas.microsoft.com/office/drawing/2014/main" id="{A620BBCD-E356-9D07-C112-AEE57523F92E}"/>
              </a:ext>
            </a:extLst>
          </p:cNvPr>
          <p:cNvSpPr txBox="1"/>
          <p:nvPr/>
        </p:nvSpPr>
        <p:spPr>
          <a:xfrm>
            <a:off x="2770632" y="268077"/>
            <a:ext cx="6163056" cy="523220"/>
          </a:xfrm>
          <a:prstGeom prst="rect">
            <a:avLst/>
          </a:prstGeom>
          <a:noFill/>
        </p:spPr>
        <p:txBody>
          <a:bodyPr wrap="square" rtlCol="0">
            <a:spAutoFit/>
          </a:bodyPr>
          <a:lstStyle/>
          <a:p>
            <a:pPr algn="ctr"/>
            <a:r>
              <a:rPr lang="it-IT" sz="2800" b="1" dirty="0">
                <a:solidFill>
                  <a:srgbClr val="FFFFFF"/>
                </a:solidFill>
                <a:latin typeface="Montserrat" pitchFamily="2" charset="77"/>
                <a:ea typeface="+mj-ea"/>
                <a:cs typeface="+mj-cs"/>
              </a:rPr>
              <a:t>RESULTS</a:t>
            </a:r>
            <a:endParaRPr lang="it-IT" sz="2800" dirty="0"/>
          </a:p>
        </p:txBody>
      </p:sp>
      <p:pic>
        <p:nvPicPr>
          <p:cNvPr id="15" name="Immagine 14">
            <a:extLst>
              <a:ext uri="{FF2B5EF4-FFF2-40B4-BE49-F238E27FC236}">
                <a16:creationId xmlns:a16="http://schemas.microsoft.com/office/drawing/2014/main" id="{44B28156-96CA-0E1E-60A5-484134669F69}"/>
              </a:ext>
            </a:extLst>
          </p:cNvPr>
          <p:cNvPicPr>
            <a:picLocks noChangeAspect="1"/>
          </p:cNvPicPr>
          <p:nvPr/>
        </p:nvPicPr>
        <p:blipFill>
          <a:blip r:embed="rId2"/>
          <a:srcRect b="46164"/>
          <a:stretch/>
        </p:blipFill>
        <p:spPr>
          <a:xfrm>
            <a:off x="84082" y="1406106"/>
            <a:ext cx="5847320" cy="4235570"/>
          </a:xfrm>
          <a:prstGeom prst="rect">
            <a:avLst/>
          </a:prstGeom>
        </p:spPr>
      </p:pic>
      <p:pic>
        <p:nvPicPr>
          <p:cNvPr id="16" name="Immagine 15">
            <a:extLst>
              <a:ext uri="{FF2B5EF4-FFF2-40B4-BE49-F238E27FC236}">
                <a16:creationId xmlns:a16="http://schemas.microsoft.com/office/drawing/2014/main" id="{48A0EAC5-549B-4C39-4E3B-7618A8E3E17A}"/>
              </a:ext>
            </a:extLst>
          </p:cNvPr>
          <p:cNvPicPr>
            <a:picLocks noChangeAspect="1"/>
          </p:cNvPicPr>
          <p:nvPr/>
        </p:nvPicPr>
        <p:blipFill>
          <a:blip r:embed="rId2"/>
          <a:srcRect t="52956"/>
          <a:stretch/>
        </p:blipFill>
        <p:spPr>
          <a:xfrm>
            <a:off x="6096000" y="2803363"/>
            <a:ext cx="5847318" cy="3701175"/>
          </a:xfrm>
          <a:prstGeom prst="rect">
            <a:avLst/>
          </a:prstGeom>
        </p:spPr>
      </p:pic>
      <p:sp>
        <p:nvSpPr>
          <p:cNvPr id="17" name="Freccia in giù 16">
            <a:extLst>
              <a:ext uri="{FF2B5EF4-FFF2-40B4-BE49-F238E27FC236}">
                <a16:creationId xmlns:a16="http://schemas.microsoft.com/office/drawing/2014/main" id="{048906B9-0F14-54A5-DAB1-AB70E37928D8}"/>
              </a:ext>
            </a:extLst>
          </p:cNvPr>
          <p:cNvSpPr/>
          <p:nvPr/>
        </p:nvSpPr>
        <p:spPr>
          <a:xfrm rot="5400000">
            <a:off x="6143871" y="2681570"/>
            <a:ext cx="215661" cy="664234"/>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reccia in giù 17">
            <a:extLst>
              <a:ext uri="{FF2B5EF4-FFF2-40B4-BE49-F238E27FC236}">
                <a16:creationId xmlns:a16="http://schemas.microsoft.com/office/drawing/2014/main" id="{09B952E8-A40C-C5DD-ACD8-A3B406F684D2}"/>
              </a:ext>
            </a:extLst>
          </p:cNvPr>
          <p:cNvSpPr/>
          <p:nvPr/>
        </p:nvSpPr>
        <p:spPr>
          <a:xfrm rot="5400000">
            <a:off x="6152769" y="3057284"/>
            <a:ext cx="215661" cy="664234"/>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reccia in giù 18">
            <a:extLst>
              <a:ext uri="{FF2B5EF4-FFF2-40B4-BE49-F238E27FC236}">
                <a16:creationId xmlns:a16="http://schemas.microsoft.com/office/drawing/2014/main" id="{A869AF0E-1843-4099-C8D1-B3408E1BD53F}"/>
              </a:ext>
            </a:extLst>
          </p:cNvPr>
          <p:cNvSpPr/>
          <p:nvPr/>
        </p:nvSpPr>
        <p:spPr>
          <a:xfrm rot="5400000">
            <a:off x="6152769" y="4650271"/>
            <a:ext cx="215661" cy="664234"/>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Freccia in giù 19">
            <a:extLst>
              <a:ext uri="{FF2B5EF4-FFF2-40B4-BE49-F238E27FC236}">
                <a16:creationId xmlns:a16="http://schemas.microsoft.com/office/drawing/2014/main" id="{4F1FE12D-3864-6D9F-3DD2-0E85EAAC838E}"/>
              </a:ext>
            </a:extLst>
          </p:cNvPr>
          <p:cNvSpPr/>
          <p:nvPr/>
        </p:nvSpPr>
        <p:spPr>
          <a:xfrm rot="19029128">
            <a:off x="11144316" y="2151102"/>
            <a:ext cx="215661" cy="664234"/>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Freccia a destra 20">
            <a:extLst>
              <a:ext uri="{FF2B5EF4-FFF2-40B4-BE49-F238E27FC236}">
                <a16:creationId xmlns:a16="http://schemas.microsoft.com/office/drawing/2014/main" id="{EF6F66BE-4D80-FC26-F624-25D2929FA10C}"/>
              </a:ext>
            </a:extLst>
          </p:cNvPr>
          <p:cNvSpPr/>
          <p:nvPr/>
        </p:nvSpPr>
        <p:spPr>
          <a:xfrm>
            <a:off x="5880699" y="5707683"/>
            <a:ext cx="664235" cy="188089"/>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Ovale 21">
            <a:extLst>
              <a:ext uri="{FF2B5EF4-FFF2-40B4-BE49-F238E27FC236}">
                <a16:creationId xmlns:a16="http://schemas.microsoft.com/office/drawing/2014/main" id="{206B9DE4-0929-791F-06BA-5E16DAC89280}"/>
              </a:ext>
            </a:extLst>
          </p:cNvPr>
          <p:cNvSpPr/>
          <p:nvPr/>
        </p:nvSpPr>
        <p:spPr>
          <a:xfrm>
            <a:off x="10054649" y="5557040"/>
            <a:ext cx="1888669" cy="489373"/>
          </a:xfrm>
          <a:prstGeom prst="ellipse">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34727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71A34-D196-5445-536E-241193000B68}"/>
            </a:ext>
          </a:extLst>
        </p:cNvPr>
        <p:cNvGrpSpPr/>
        <p:nvPr/>
      </p:nvGrpSpPr>
      <p:grpSpPr>
        <a:xfrm>
          <a:off x="0" y="0"/>
          <a:ext cx="0" cy="0"/>
          <a:chOff x="0" y="0"/>
          <a:chExt cx="0" cy="0"/>
        </a:xfrm>
      </p:grpSpPr>
      <p:pic>
        <p:nvPicPr>
          <p:cNvPr id="3" name="Immagine 2">
            <a:extLst>
              <a:ext uri="{FF2B5EF4-FFF2-40B4-BE49-F238E27FC236}">
                <a16:creationId xmlns:a16="http://schemas.microsoft.com/office/drawing/2014/main" id="{D03E94C9-4CA2-286C-3FB2-8E4E03322388}"/>
              </a:ext>
            </a:extLst>
          </p:cNvPr>
          <p:cNvPicPr>
            <a:picLocks noChangeAspect="1"/>
          </p:cNvPicPr>
          <p:nvPr/>
        </p:nvPicPr>
        <p:blipFill>
          <a:blip r:embed="rId2"/>
          <a:stretch>
            <a:fillRect/>
          </a:stretch>
        </p:blipFill>
        <p:spPr>
          <a:xfrm>
            <a:off x="0" y="6105193"/>
            <a:ext cx="12192000" cy="752807"/>
          </a:xfrm>
          <a:prstGeom prst="rect">
            <a:avLst/>
          </a:prstGeom>
        </p:spPr>
      </p:pic>
      <p:grpSp>
        <p:nvGrpSpPr>
          <p:cNvPr id="7" name="Gruppo 6">
            <a:extLst>
              <a:ext uri="{FF2B5EF4-FFF2-40B4-BE49-F238E27FC236}">
                <a16:creationId xmlns:a16="http://schemas.microsoft.com/office/drawing/2014/main" id="{E3D0BCCA-7E50-ACCF-9378-25CDD23179BD}"/>
              </a:ext>
            </a:extLst>
          </p:cNvPr>
          <p:cNvGrpSpPr/>
          <p:nvPr/>
        </p:nvGrpSpPr>
        <p:grpSpPr>
          <a:xfrm>
            <a:off x="6096000" y="74457"/>
            <a:ext cx="6096000" cy="1296929"/>
            <a:chOff x="4918841" y="74457"/>
            <a:chExt cx="7273159" cy="1296929"/>
          </a:xfrm>
        </p:grpSpPr>
        <p:pic>
          <p:nvPicPr>
            <p:cNvPr id="4" name="Immagine 3">
              <a:extLst>
                <a:ext uri="{FF2B5EF4-FFF2-40B4-BE49-F238E27FC236}">
                  <a16:creationId xmlns:a16="http://schemas.microsoft.com/office/drawing/2014/main" id="{8A62039E-9E4A-5D37-85DD-B15EB9A87173}"/>
                </a:ext>
              </a:extLst>
            </p:cNvPr>
            <p:cNvPicPr>
              <a:picLocks noChangeAspect="1"/>
            </p:cNvPicPr>
            <p:nvPr/>
          </p:nvPicPr>
          <p:blipFill>
            <a:blip r:embed="rId3"/>
            <a:srcRect r="8661" b="56968"/>
            <a:stretch/>
          </p:blipFill>
          <p:spPr>
            <a:xfrm>
              <a:off x="4918841" y="74457"/>
              <a:ext cx="6643239" cy="752808"/>
            </a:xfrm>
            <a:prstGeom prst="rect">
              <a:avLst/>
            </a:prstGeom>
          </p:spPr>
        </p:pic>
        <p:pic>
          <p:nvPicPr>
            <p:cNvPr id="2" name="Immagine 1">
              <a:extLst>
                <a:ext uri="{FF2B5EF4-FFF2-40B4-BE49-F238E27FC236}">
                  <a16:creationId xmlns:a16="http://schemas.microsoft.com/office/drawing/2014/main" id="{B0D35BAB-A39A-C1F1-FED8-F6DEF398F75F}"/>
                </a:ext>
              </a:extLst>
            </p:cNvPr>
            <p:cNvPicPr>
              <a:picLocks noChangeAspect="1"/>
            </p:cNvPicPr>
            <p:nvPr/>
          </p:nvPicPr>
          <p:blipFill>
            <a:blip r:embed="rId3"/>
            <a:srcRect t="60198" b="22636"/>
            <a:stretch/>
          </p:blipFill>
          <p:spPr>
            <a:xfrm>
              <a:off x="4918841" y="827265"/>
              <a:ext cx="7273159" cy="300308"/>
            </a:xfrm>
            <a:prstGeom prst="rect">
              <a:avLst/>
            </a:prstGeom>
          </p:spPr>
        </p:pic>
        <p:pic>
          <p:nvPicPr>
            <p:cNvPr id="5" name="Immagine 4">
              <a:extLst>
                <a:ext uri="{FF2B5EF4-FFF2-40B4-BE49-F238E27FC236}">
                  <a16:creationId xmlns:a16="http://schemas.microsoft.com/office/drawing/2014/main" id="{AD72424A-9DEA-578E-F394-E1929927DA85}"/>
                </a:ext>
              </a:extLst>
            </p:cNvPr>
            <p:cNvPicPr>
              <a:picLocks noChangeAspect="1"/>
            </p:cNvPicPr>
            <p:nvPr/>
          </p:nvPicPr>
          <p:blipFill>
            <a:blip r:embed="rId3"/>
            <a:srcRect t="86063"/>
            <a:stretch/>
          </p:blipFill>
          <p:spPr>
            <a:xfrm>
              <a:off x="4918841" y="1127573"/>
              <a:ext cx="7273159" cy="243813"/>
            </a:xfrm>
            <a:prstGeom prst="rect">
              <a:avLst/>
            </a:prstGeom>
          </p:spPr>
        </p:pic>
      </p:grpSp>
      <p:grpSp>
        <p:nvGrpSpPr>
          <p:cNvPr id="10" name="Gruppo 9">
            <a:extLst>
              <a:ext uri="{FF2B5EF4-FFF2-40B4-BE49-F238E27FC236}">
                <a16:creationId xmlns:a16="http://schemas.microsoft.com/office/drawing/2014/main" id="{8FAD2567-B894-CFE0-725C-256C946127EC}"/>
              </a:ext>
            </a:extLst>
          </p:cNvPr>
          <p:cNvGrpSpPr/>
          <p:nvPr/>
        </p:nvGrpSpPr>
        <p:grpSpPr>
          <a:xfrm>
            <a:off x="5997008" y="1427881"/>
            <a:ext cx="4486902" cy="2298859"/>
            <a:chOff x="5997008" y="1427881"/>
            <a:chExt cx="4486902" cy="2298859"/>
          </a:xfrm>
        </p:grpSpPr>
        <p:pic>
          <p:nvPicPr>
            <p:cNvPr id="6" name="Immagine 5">
              <a:extLst>
                <a:ext uri="{FF2B5EF4-FFF2-40B4-BE49-F238E27FC236}">
                  <a16:creationId xmlns:a16="http://schemas.microsoft.com/office/drawing/2014/main" id="{54957AB0-AFB4-23A3-5CD8-C45F09EE9725}"/>
                </a:ext>
              </a:extLst>
            </p:cNvPr>
            <p:cNvPicPr>
              <a:picLocks noChangeAspect="1"/>
            </p:cNvPicPr>
            <p:nvPr/>
          </p:nvPicPr>
          <p:blipFill>
            <a:blip r:embed="rId4"/>
            <a:srcRect b="77656"/>
            <a:stretch/>
          </p:blipFill>
          <p:spPr>
            <a:xfrm>
              <a:off x="5997009" y="1427881"/>
              <a:ext cx="4486901" cy="685399"/>
            </a:xfrm>
            <a:prstGeom prst="rect">
              <a:avLst/>
            </a:prstGeom>
          </p:spPr>
        </p:pic>
        <p:pic>
          <p:nvPicPr>
            <p:cNvPr id="9" name="Immagine 8">
              <a:extLst>
                <a:ext uri="{FF2B5EF4-FFF2-40B4-BE49-F238E27FC236}">
                  <a16:creationId xmlns:a16="http://schemas.microsoft.com/office/drawing/2014/main" id="{F701D194-3BF5-94BB-649E-0ABA80192EE4}"/>
                </a:ext>
              </a:extLst>
            </p:cNvPr>
            <p:cNvPicPr>
              <a:picLocks noChangeAspect="1"/>
            </p:cNvPicPr>
            <p:nvPr/>
          </p:nvPicPr>
          <p:blipFill>
            <a:blip r:embed="rId4"/>
            <a:srcRect t="47401"/>
            <a:stretch/>
          </p:blipFill>
          <p:spPr>
            <a:xfrm>
              <a:off x="5997008" y="2113280"/>
              <a:ext cx="4486901" cy="1613460"/>
            </a:xfrm>
            <a:prstGeom prst="rect">
              <a:avLst/>
            </a:prstGeom>
          </p:spPr>
        </p:pic>
      </p:grpSp>
      <p:grpSp>
        <p:nvGrpSpPr>
          <p:cNvPr id="15" name="Gruppo 14">
            <a:extLst>
              <a:ext uri="{FF2B5EF4-FFF2-40B4-BE49-F238E27FC236}">
                <a16:creationId xmlns:a16="http://schemas.microsoft.com/office/drawing/2014/main" id="{F3D1D6F8-45C7-4F6C-C44B-BCABD9330DAF}"/>
              </a:ext>
            </a:extLst>
          </p:cNvPr>
          <p:cNvGrpSpPr/>
          <p:nvPr/>
        </p:nvGrpSpPr>
        <p:grpSpPr>
          <a:xfrm>
            <a:off x="124529" y="256364"/>
            <a:ext cx="5872480" cy="1217660"/>
            <a:chOff x="0" y="84440"/>
            <a:chExt cx="5872480" cy="1217660"/>
          </a:xfrm>
        </p:grpSpPr>
        <p:pic>
          <p:nvPicPr>
            <p:cNvPr id="12" name="Immagine 11">
              <a:extLst>
                <a:ext uri="{FF2B5EF4-FFF2-40B4-BE49-F238E27FC236}">
                  <a16:creationId xmlns:a16="http://schemas.microsoft.com/office/drawing/2014/main" id="{178E1A30-8A5F-D320-ACBA-44797FC9FEF0}"/>
                </a:ext>
              </a:extLst>
            </p:cNvPr>
            <p:cNvPicPr>
              <a:picLocks noChangeAspect="1"/>
            </p:cNvPicPr>
            <p:nvPr/>
          </p:nvPicPr>
          <p:blipFill>
            <a:blip r:embed="rId5"/>
            <a:srcRect r="6920" b="78801"/>
            <a:stretch/>
          </p:blipFill>
          <p:spPr>
            <a:xfrm>
              <a:off x="1" y="84440"/>
              <a:ext cx="5466079" cy="382920"/>
            </a:xfrm>
            <a:prstGeom prst="rect">
              <a:avLst/>
            </a:prstGeom>
          </p:spPr>
        </p:pic>
        <p:pic>
          <p:nvPicPr>
            <p:cNvPr id="13" name="Immagine 12">
              <a:extLst>
                <a:ext uri="{FF2B5EF4-FFF2-40B4-BE49-F238E27FC236}">
                  <a16:creationId xmlns:a16="http://schemas.microsoft.com/office/drawing/2014/main" id="{C015A60C-D356-FCB3-045D-4BF0649E0A3C}"/>
                </a:ext>
              </a:extLst>
            </p:cNvPr>
            <p:cNvPicPr>
              <a:picLocks noChangeAspect="1"/>
            </p:cNvPicPr>
            <p:nvPr/>
          </p:nvPicPr>
          <p:blipFill>
            <a:blip r:embed="rId5"/>
            <a:srcRect t="47956" b="25624"/>
            <a:stretch/>
          </p:blipFill>
          <p:spPr>
            <a:xfrm>
              <a:off x="0" y="500206"/>
              <a:ext cx="5872480" cy="477213"/>
            </a:xfrm>
            <a:prstGeom prst="rect">
              <a:avLst/>
            </a:prstGeom>
          </p:spPr>
        </p:pic>
        <p:pic>
          <p:nvPicPr>
            <p:cNvPr id="14" name="Immagine 13">
              <a:extLst>
                <a:ext uri="{FF2B5EF4-FFF2-40B4-BE49-F238E27FC236}">
                  <a16:creationId xmlns:a16="http://schemas.microsoft.com/office/drawing/2014/main" id="{3D3FD9CE-3A28-304D-C1FB-68B6DD4699F8}"/>
                </a:ext>
              </a:extLst>
            </p:cNvPr>
            <p:cNvPicPr>
              <a:picLocks noChangeAspect="1"/>
            </p:cNvPicPr>
            <p:nvPr/>
          </p:nvPicPr>
          <p:blipFill>
            <a:blip r:embed="rId5"/>
            <a:srcRect t="82025"/>
            <a:stretch/>
          </p:blipFill>
          <p:spPr>
            <a:xfrm>
              <a:off x="0" y="977419"/>
              <a:ext cx="5872480" cy="324681"/>
            </a:xfrm>
            <a:prstGeom prst="rect">
              <a:avLst/>
            </a:prstGeom>
          </p:spPr>
        </p:pic>
      </p:grpSp>
      <p:grpSp>
        <p:nvGrpSpPr>
          <p:cNvPr id="18" name="Gruppo 17">
            <a:extLst>
              <a:ext uri="{FF2B5EF4-FFF2-40B4-BE49-F238E27FC236}">
                <a16:creationId xmlns:a16="http://schemas.microsoft.com/office/drawing/2014/main" id="{76ED1872-86BE-7D41-73D1-3CCF727EC6D3}"/>
              </a:ext>
            </a:extLst>
          </p:cNvPr>
          <p:cNvGrpSpPr/>
          <p:nvPr/>
        </p:nvGrpSpPr>
        <p:grpSpPr>
          <a:xfrm>
            <a:off x="124529" y="1568699"/>
            <a:ext cx="4486902" cy="1438206"/>
            <a:chOff x="5997008" y="1427881"/>
            <a:chExt cx="4486902" cy="1438206"/>
          </a:xfrm>
        </p:grpSpPr>
        <p:pic>
          <p:nvPicPr>
            <p:cNvPr id="19" name="Immagine 18">
              <a:extLst>
                <a:ext uri="{FF2B5EF4-FFF2-40B4-BE49-F238E27FC236}">
                  <a16:creationId xmlns:a16="http://schemas.microsoft.com/office/drawing/2014/main" id="{CD17E578-6569-FD55-13A2-77FF220CAB3B}"/>
                </a:ext>
              </a:extLst>
            </p:cNvPr>
            <p:cNvPicPr>
              <a:picLocks noChangeAspect="1"/>
            </p:cNvPicPr>
            <p:nvPr/>
          </p:nvPicPr>
          <p:blipFill>
            <a:blip r:embed="rId4"/>
            <a:srcRect b="77656"/>
            <a:stretch/>
          </p:blipFill>
          <p:spPr>
            <a:xfrm>
              <a:off x="5997009" y="1427881"/>
              <a:ext cx="4486901" cy="685399"/>
            </a:xfrm>
            <a:prstGeom prst="rect">
              <a:avLst/>
            </a:prstGeom>
          </p:spPr>
        </p:pic>
        <p:pic>
          <p:nvPicPr>
            <p:cNvPr id="20" name="Immagine 19">
              <a:extLst>
                <a:ext uri="{FF2B5EF4-FFF2-40B4-BE49-F238E27FC236}">
                  <a16:creationId xmlns:a16="http://schemas.microsoft.com/office/drawing/2014/main" id="{CA3557C8-92DE-020D-0C49-1ECD5F1C8FA8}"/>
                </a:ext>
              </a:extLst>
            </p:cNvPr>
            <p:cNvPicPr>
              <a:picLocks noChangeAspect="1"/>
            </p:cNvPicPr>
            <p:nvPr/>
          </p:nvPicPr>
          <p:blipFill>
            <a:blip r:embed="rId4"/>
            <a:srcRect t="47401" b="28057"/>
            <a:stretch/>
          </p:blipFill>
          <p:spPr>
            <a:xfrm>
              <a:off x="5997008" y="2113280"/>
              <a:ext cx="4486901" cy="752807"/>
            </a:xfrm>
            <a:prstGeom prst="rect">
              <a:avLst/>
            </a:prstGeom>
          </p:spPr>
        </p:pic>
      </p:grpSp>
      <p:sp>
        <p:nvSpPr>
          <p:cNvPr id="21" name="CasellaDiTesto 20">
            <a:extLst>
              <a:ext uri="{FF2B5EF4-FFF2-40B4-BE49-F238E27FC236}">
                <a16:creationId xmlns:a16="http://schemas.microsoft.com/office/drawing/2014/main" id="{6F11E124-941F-1C5C-BF6E-2820A1D527CF}"/>
              </a:ext>
            </a:extLst>
          </p:cNvPr>
          <p:cNvSpPr txBox="1"/>
          <p:nvPr/>
        </p:nvSpPr>
        <p:spPr>
          <a:xfrm>
            <a:off x="266769" y="2254098"/>
            <a:ext cx="4254431" cy="738664"/>
          </a:xfrm>
          <a:prstGeom prst="rect">
            <a:avLst/>
          </a:prstGeom>
          <a:solidFill>
            <a:schemeClr val="accent2">
              <a:lumMod val="20000"/>
              <a:lumOff val="80000"/>
            </a:schemeClr>
          </a:solidFill>
        </p:spPr>
        <p:txBody>
          <a:bodyPr wrap="square">
            <a:spAutoFit/>
          </a:bodyPr>
          <a:lstStyle/>
          <a:p>
            <a:pPr algn="just"/>
            <a:r>
              <a:rPr lang="en-US" sz="1400" b="0" i="0" u="none" strike="noStrike" baseline="0" dirty="0">
                <a:solidFill>
                  <a:srgbClr val="000000"/>
                </a:solidFill>
                <a:latin typeface="Times New Roman" panose="02020603050405020304" pitchFamily="18" charset="0"/>
              </a:rPr>
              <a:t>Approximately 15–30% of bariatric surgery patients experience significant IWL (defined as less than 50% excess weight reduction). </a:t>
            </a:r>
            <a:endParaRPr lang="it-IT" sz="1400" dirty="0"/>
          </a:p>
        </p:txBody>
      </p:sp>
      <p:sp>
        <p:nvSpPr>
          <p:cNvPr id="23" name="CasellaDiTesto 22">
            <a:extLst>
              <a:ext uri="{FF2B5EF4-FFF2-40B4-BE49-F238E27FC236}">
                <a16:creationId xmlns:a16="http://schemas.microsoft.com/office/drawing/2014/main" id="{AB373C22-E70D-DB58-AAE6-33D91F1C7BC5}"/>
              </a:ext>
            </a:extLst>
          </p:cNvPr>
          <p:cNvSpPr txBox="1"/>
          <p:nvPr/>
        </p:nvSpPr>
        <p:spPr>
          <a:xfrm>
            <a:off x="170947" y="4077108"/>
            <a:ext cx="11652121" cy="923330"/>
          </a:xfrm>
          <a:prstGeom prst="rect">
            <a:avLst/>
          </a:prstGeom>
          <a:noFill/>
        </p:spPr>
        <p:txBody>
          <a:bodyPr wrap="square">
            <a:spAutoFit/>
          </a:bodyPr>
          <a:lstStyle/>
          <a:p>
            <a:pPr algn="just"/>
            <a:r>
              <a:rPr lang="en-US" b="1" dirty="0">
                <a:solidFill>
                  <a:srgbClr val="002060"/>
                </a:solidFill>
              </a:rPr>
              <a:t>Generally, research on the use of prescription weight loss medications to treat IWL or WR is scarce and is primarily retrospective, and no studies were powered to determine the best medication/s or timing of introduction of the medication</a:t>
            </a:r>
            <a:endParaRPr lang="it-IT" b="1" dirty="0">
              <a:solidFill>
                <a:srgbClr val="002060"/>
              </a:solidFill>
            </a:endParaRPr>
          </a:p>
        </p:txBody>
      </p:sp>
      <p:sp>
        <p:nvSpPr>
          <p:cNvPr id="25" name="CasellaDiTesto 24">
            <a:extLst>
              <a:ext uri="{FF2B5EF4-FFF2-40B4-BE49-F238E27FC236}">
                <a16:creationId xmlns:a16="http://schemas.microsoft.com/office/drawing/2014/main" id="{5D27C5CF-CE19-AF26-125D-A2CEC9F2510A}"/>
              </a:ext>
            </a:extLst>
          </p:cNvPr>
          <p:cNvSpPr txBox="1"/>
          <p:nvPr/>
        </p:nvSpPr>
        <p:spPr>
          <a:xfrm>
            <a:off x="7717218" y="2560838"/>
            <a:ext cx="1111822" cy="338554"/>
          </a:xfrm>
          <a:prstGeom prst="rect">
            <a:avLst/>
          </a:prstGeom>
          <a:noFill/>
        </p:spPr>
        <p:txBody>
          <a:bodyPr wrap="square">
            <a:spAutoFit/>
          </a:bodyPr>
          <a:lstStyle/>
          <a:p>
            <a:r>
              <a:rPr lang="en-US" sz="1600" b="0" i="0" u="none" strike="noStrike" baseline="0" dirty="0">
                <a:solidFill>
                  <a:srgbClr val="000000"/>
                </a:solidFill>
                <a:latin typeface="Times New Roman" panose="02020603050405020304" pitchFamily="18" charset="0"/>
              </a:rPr>
              <a:t>(20–25%) </a:t>
            </a:r>
            <a:endParaRPr lang="it-IT" sz="1600" dirty="0"/>
          </a:p>
        </p:txBody>
      </p:sp>
    </p:spTree>
    <p:extLst>
      <p:ext uri="{BB962C8B-B14F-4D97-AF65-F5344CB8AC3E}">
        <p14:creationId xmlns:p14="http://schemas.microsoft.com/office/powerpoint/2010/main" val="2065749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F908D-950E-B575-EC08-4D11D00AE5E2}"/>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2DBE024C-DCF9-9617-5D30-0528596B8C09}"/>
              </a:ext>
            </a:extLst>
          </p:cNvPr>
          <p:cNvPicPr>
            <a:picLocks noChangeAspect="1"/>
          </p:cNvPicPr>
          <p:nvPr/>
        </p:nvPicPr>
        <p:blipFill>
          <a:blip r:embed="rId2"/>
          <a:stretch>
            <a:fillRect/>
          </a:stretch>
        </p:blipFill>
        <p:spPr>
          <a:xfrm>
            <a:off x="1399519" y="37626"/>
            <a:ext cx="9392961" cy="6782747"/>
          </a:xfrm>
          <a:prstGeom prst="rect">
            <a:avLst/>
          </a:prstGeom>
        </p:spPr>
      </p:pic>
    </p:spTree>
    <p:extLst>
      <p:ext uri="{BB962C8B-B14F-4D97-AF65-F5344CB8AC3E}">
        <p14:creationId xmlns:p14="http://schemas.microsoft.com/office/powerpoint/2010/main" val="3542734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1F97B-9971-E44B-03A0-82CC46EAA01C}"/>
            </a:ext>
          </a:extLst>
        </p:cNvPr>
        <p:cNvGrpSpPr/>
        <p:nvPr/>
      </p:nvGrpSpPr>
      <p:grpSpPr>
        <a:xfrm>
          <a:off x="0" y="0"/>
          <a:ext cx="0" cy="0"/>
          <a:chOff x="0" y="0"/>
          <a:chExt cx="0" cy="0"/>
        </a:xfrm>
      </p:grpSpPr>
      <p:pic>
        <p:nvPicPr>
          <p:cNvPr id="3" name="Immagine 2">
            <a:extLst>
              <a:ext uri="{FF2B5EF4-FFF2-40B4-BE49-F238E27FC236}">
                <a16:creationId xmlns:a16="http://schemas.microsoft.com/office/drawing/2014/main" id="{7670BEB9-18ED-9D14-1D3E-09F460F3905B}"/>
              </a:ext>
            </a:extLst>
          </p:cNvPr>
          <p:cNvPicPr>
            <a:picLocks noChangeAspect="1"/>
          </p:cNvPicPr>
          <p:nvPr/>
        </p:nvPicPr>
        <p:blipFill>
          <a:blip r:embed="rId2"/>
          <a:stretch>
            <a:fillRect/>
          </a:stretch>
        </p:blipFill>
        <p:spPr>
          <a:xfrm>
            <a:off x="0" y="6105193"/>
            <a:ext cx="12192000" cy="752807"/>
          </a:xfrm>
          <a:prstGeom prst="rect">
            <a:avLst/>
          </a:prstGeom>
        </p:spPr>
      </p:pic>
      <p:grpSp>
        <p:nvGrpSpPr>
          <p:cNvPr id="11" name="Gruppo 10">
            <a:extLst>
              <a:ext uri="{FF2B5EF4-FFF2-40B4-BE49-F238E27FC236}">
                <a16:creationId xmlns:a16="http://schemas.microsoft.com/office/drawing/2014/main" id="{909CF771-93ED-9790-3505-847EA64D00A4}"/>
              </a:ext>
            </a:extLst>
          </p:cNvPr>
          <p:cNvGrpSpPr/>
          <p:nvPr/>
        </p:nvGrpSpPr>
        <p:grpSpPr>
          <a:xfrm>
            <a:off x="0" y="0"/>
            <a:ext cx="7008643" cy="2930636"/>
            <a:chOff x="138391" y="98778"/>
            <a:chExt cx="7008643" cy="2930636"/>
          </a:xfrm>
        </p:grpSpPr>
        <p:pic>
          <p:nvPicPr>
            <p:cNvPr id="5" name="Immagine 4">
              <a:extLst>
                <a:ext uri="{FF2B5EF4-FFF2-40B4-BE49-F238E27FC236}">
                  <a16:creationId xmlns:a16="http://schemas.microsoft.com/office/drawing/2014/main" id="{A466F656-EC96-6C73-25CD-02126264321F}"/>
                </a:ext>
              </a:extLst>
            </p:cNvPr>
            <p:cNvPicPr>
              <a:picLocks noChangeAspect="1"/>
            </p:cNvPicPr>
            <p:nvPr/>
          </p:nvPicPr>
          <p:blipFill>
            <a:blip r:embed="rId3"/>
            <a:stretch>
              <a:fillRect/>
            </a:stretch>
          </p:blipFill>
          <p:spPr>
            <a:xfrm>
              <a:off x="138391" y="98778"/>
              <a:ext cx="7008643" cy="2930636"/>
            </a:xfrm>
            <a:prstGeom prst="rect">
              <a:avLst/>
            </a:prstGeom>
          </p:spPr>
        </p:pic>
        <p:sp>
          <p:nvSpPr>
            <p:cNvPr id="9" name="CasellaDiTesto 8">
              <a:extLst>
                <a:ext uri="{FF2B5EF4-FFF2-40B4-BE49-F238E27FC236}">
                  <a16:creationId xmlns:a16="http://schemas.microsoft.com/office/drawing/2014/main" id="{EC6B9EA0-06F5-E3CD-1F9E-CAEB19B4CBC6}"/>
                </a:ext>
              </a:extLst>
            </p:cNvPr>
            <p:cNvSpPr txBox="1"/>
            <p:nvPr/>
          </p:nvSpPr>
          <p:spPr>
            <a:xfrm>
              <a:off x="1625600" y="290401"/>
              <a:ext cx="1656080" cy="307777"/>
            </a:xfrm>
            <a:prstGeom prst="rect">
              <a:avLst/>
            </a:prstGeom>
            <a:noFill/>
          </p:spPr>
          <p:txBody>
            <a:bodyPr wrap="square">
              <a:spAutoFit/>
            </a:bodyPr>
            <a:lstStyle/>
            <a:p>
              <a:r>
                <a:rPr lang="it-IT" sz="1400" b="1" i="0" u="none" strike="noStrike" baseline="0" dirty="0">
                  <a:latin typeface="URWPalladioL-Bold"/>
                </a:rPr>
                <a:t>2025</a:t>
              </a:r>
              <a:r>
                <a:rPr lang="it-IT" sz="1400" b="0" i="0" u="none" strike="noStrike" baseline="0" dirty="0">
                  <a:latin typeface="URWPalladioL-Roma"/>
                </a:rPr>
                <a:t>, </a:t>
              </a:r>
              <a:r>
                <a:rPr lang="it-IT" sz="1400" b="0" i="0" u="none" strike="noStrike" baseline="0" dirty="0">
                  <a:latin typeface="URWPalladioL-Ital"/>
                </a:rPr>
                <a:t>17</a:t>
              </a:r>
              <a:r>
                <a:rPr lang="it-IT" sz="1400" b="0" i="0" u="none" strike="noStrike" baseline="0" dirty="0">
                  <a:latin typeface="URWPalladioL-Roma"/>
                </a:rPr>
                <a:t>, 1533</a:t>
              </a:r>
              <a:endParaRPr lang="it-IT" sz="1400" dirty="0"/>
            </a:p>
          </p:txBody>
        </p:sp>
      </p:grpSp>
      <p:sp>
        <p:nvSpPr>
          <p:cNvPr id="13" name="CasellaDiTesto 12">
            <a:extLst>
              <a:ext uri="{FF2B5EF4-FFF2-40B4-BE49-F238E27FC236}">
                <a16:creationId xmlns:a16="http://schemas.microsoft.com/office/drawing/2014/main" id="{D3854C90-49EA-F37D-B910-045309517AC7}"/>
              </a:ext>
            </a:extLst>
          </p:cNvPr>
          <p:cNvSpPr txBox="1"/>
          <p:nvPr/>
        </p:nvSpPr>
        <p:spPr>
          <a:xfrm>
            <a:off x="243840" y="3195320"/>
            <a:ext cx="6096000" cy="1200329"/>
          </a:xfrm>
          <a:prstGeom prst="rect">
            <a:avLst/>
          </a:prstGeom>
          <a:noFill/>
        </p:spPr>
        <p:txBody>
          <a:bodyPr wrap="square">
            <a:spAutoFit/>
          </a:bodyPr>
          <a:lstStyle/>
          <a:p>
            <a:pPr algn="l"/>
            <a:r>
              <a:rPr lang="en-US" sz="1800" b="1" i="0" u="none" strike="noStrike" baseline="0" dirty="0">
                <a:solidFill>
                  <a:srgbClr val="002060"/>
                </a:solidFill>
                <a:latin typeface="URWPalladioL-Roma"/>
              </a:rPr>
              <a:t>We aimed to evaluate:</a:t>
            </a:r>
          </a:p>
          <a:p>
            <a:pPr marL="285750" indent="-285750" algn="l">
              <a:buFont typeface="Wingdings" panose="05000000000000000000" pitchFamily="2" charset="2"/>
              <a:buChar char="Ø"/>
            </a:pPr>
            <a:r>
              <a:rPr lang="en-US" sz="1800" b="0" i="0" u="none" strike="noStrike" baseline="0" dirty="0">
                <a:solidFill>
                  <a:srgbClr val="002060"/>
                </a:solidFill>
                <a:latin typeface="URWPalladioL-Roma"/>
              </a:rPr>
              <a:t>perioperative complications</a:t>
            </a:r>
          </a:p>
          <a:p>
            <a:pPr marL="285750" indent="-285750" algn="l">
              <a:buFont typeface="Wingdings" panose="05000000000000000000" pitchFamily="2" charset="2"/>
              <a:buChar char="Ø"/>
            </a:pPr>
            <a:r>
              <a:rPr lang="en-US" sz="1800" b="0" i="0" u="none" strike="noStrike" baseline="0" dirty="0">
                <a:solidFill>
                  <a:srgbClr val="002060"/>
                </a:solidFill>
                <a:latin typeface="URWPalladioL-Roma"/>
              </a:rPr>
              <a:t>operative time</a:t>
            </a:r>
          </a:p>
          <a:p>
            <a:pPr marL="285750" indent="-285750" algn="l">
              <a:buFont typeface="Wingdings" panose="05000000000000000000" pitchFamily="2" charset="2"/>
              <a:buChar char="Ø"/>
            </a:pPr>
            <a:r>
              <a:rPr lang="it-IT" sz="1800" b="0" i="0" u="none" strike="noStrike" baseline="0" dirty="0">
                <a:solidFill>
                  <a:srgbClr val="002060"/>
                </a:solidFill>
                <a:latin typeface="URWPalladioL-Roma"/>
              </a:rPr>
              <a:t>length of hospital stay</a:t>
            </a:r>
            <a:endParaRPr lang="it-IT" dirty="0">
              <a:solidFill>
                <a:srgbClr val="002060"/>
              </a:solidFill>
            </a:endParaRPr>
          </a:p>
        </p:txBody>
      </p:sp>
      <p:sp>
        <p:nvSpPr>
          <p:cNvPr id="15" name="CasellaDiTesto 14">
            <a:extLst>
              <a:ext uri="{FF2B5EF4-FFF2-40B4-BE49-F238E27FC236}">
                <a16:creationId xmlns:a16="http://schemas.microsoft.com/office/drawing/2014/main" id="{D2900534-B7FE-43DE-6015-FEF862272F1A}"/>
              </a:ext>
            </a:extLst>
          </p:cNvPr>
          <p:cNvSpPr txBox="1"/>
          <p:nvPr/>
        </p:nvSpPr>
        <p:spPr>
          <a:xfrm>
            <a:off x="243840" y="4660333"/>
            <a:ext cx="7008643" cy="369332"/>
          </a:xfrm>
          <a:prstGeom prst="rect">
            <a:avLst/>
          </a:prstGeom>
          <a:noFill/>
        </p:spPr>
        <p:txBody>
          <a:bodyPr wrap="square">
            <a:spAutoFit/>
          </a:bodyPr>
          <a:lstStyle/>
          <a:p>
            <a:r>
              <a:rPr lang="en-US" sz="1800" b="1" i="0" u="none" strike="noStrike" baseline="0" dirty="0">
                <a:solidFill>
                  <a:srgbClr val="C00000"/>
                </a:solidFill>
                <a:latin typeface="URWPalladioL-Roma"/>
              </a:rPr>
              <a:t>Eight trials comprising 1197 patients were included in the meta-analysis</a:t>
            </a:r>
            <a:endParaRPr lang="it-IT" b="1" dirty="0">
              <a:solidFill>
                <a:srgbClr val="C00000"/>
              </a:solidFill>
            </a:endParaRPr>
          </a:p>
        </p:txBody>
      </p:sp>
    </p:spTree>
    <p:extLst>
      <p:ext uri="{BB962C8B-B14F-4D97-AF65-F5344CB8AC3E}">
        <p14:creationId xmlns:p14="http://schemas.microsoft.com/office/powerpoint/2010/main" val="2652260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65426-1236-90B7-3673-656568AC79DB}"/>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1C8F80B1-4532-FDAF-682D-5E4267904EBD}"/>
              </a:ext>
            </a:extLst>
          </p:cNvPr>
          <p:cNvPicPr>
            <a:picLocks noChangeAspect="1"/>
          </p:cNvPicPr>
          <p:nvPr/>
        </p:nvPicPr>
        <p:blipFill>
          <a:blip r:embed="rId2"/>
          <a:stretch>
            <a:fillRect/>
          </a:stretch>
        </p:blipFill>
        <p:spPr>
          <a:xfrm>
            <a:off x="1172120" y="45720"/>
            <a:ext cx="9847760" cy="6766559"/>
          </a:xfrm>
          <a:prstGeom prst="rect">
            <a:avLst/>
          </a:prstGeom>
        </p:spPr>
      </p:pic>
    </p:spTree>
    <p:extLst>
      <p:ext uri="{BB962C8B-B14F-4D97-AF65-F5344CB8AC3E}">
        <p14:creationId xmlns:p14="http://schemas.microsoft.com/office/powerpoint/2010/main" val="2913262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3640830D-1D39-AE66-028B-169B1B1AECF9}"/>
              </a:ext>
            </a:extLst>
          </p:cNvPr>
          <p:cNvPicPr>
            <a:picLocks noChangeAspect="1"/>
          </p:cNvPicPr>
          <p:nvPr/>
        </p:nvPicPr>
        <p:blipFill>
          <a:blip r:embed="rId2"/>
          <a:stretch>
            <a:fillRect/>
          </a:stretch>
        </p:blipFill>
        <p:spPr>
          <a:xfrm>
            <a:off x="0" y="1"/>
            <a:ext cx="5223641" cy="1877622"/>
          </a:xfrm>
          <a:prstGeom prst="rect">
            <a:avLst/>
          </a:prstGeom>
        </p:spPr>
      </p:pic>
      <p:pic>
        <p:nvPicPr>
          <p:cNvPr id="7" name="Immagine 6">
            <a:extLst>
              <a:ext uri="{FF2B5EF4-FFF2-40B4-BE49-F238E27FC236}">
                <a16:creationId xmlns:a16="http://schemas.microsoft.com/office/drawing/2014/main" id="{D3FFE8AD-6BBB-9A4E-D208-11A9AAD474AD}"/>
              </a:ext>
            </a:extLst>
          </p:cNvPr>
          <p:cNvPicPr>
            <a:picLocks noChangeAspect="1"/>
          </p:cNvPicPr>
          <p:nvPr/>
        </p:nvPicPr>
        <p:blipFill>
          <a:blip r:embed="rId3"/>
          <a:stretch>
            <a:fillRect/>
          </a:stretch>
        </p:blipFill>
        <p:spPr>
          <a:xfrm>
            <a:off x="7380584" y="2419658"/>
            <a:ext cx="4609398" cy="4025109"/>
          </a:xfrm>
          <a:prstGeom prst="rect">
            <a:avLst/>
          </a:prstGeom>
        </p:spPr>
      </p:pic>
      <p:pic>
        <p:nvPicPr>
          <p:cNvPr id="9" name="Immagine 8">
            <a:extLst>
              <a:ext uri="{FF2B5EF4-FFF2-40B4-BE49-F238E27FC236}">
                <a16:creationId xmlns:a16="http://schemas.microsoft.com/office/drawing/2014/main" id="{3C1F8D2C-EF90-F4DB-5EFE-B9F189810067}"/>
              </a:ext>
            </a:extLst>
          </p:cNvPr>
          <p:cNvPicPr>
            <a:picLocks noChangeAspect="1"/>
          </p:cNvPicPr>
          <p:nvPr/>
        </p:nvPicPr>
        <p:blipFill>
          <a:blip r:embed="rId4"/>
          <a:stretch>
            <a:fillRect/>
          </a:stretch>
        </p:blipFill>
        <p:spPr>
          <a:xfrm>
            <a:off x="73572" y="2079999"/>
            <a:ext cx="7093978" cy="4704428"/>
          </a:xfrm>
          <a:prstGeom prst="rect">
            <a:avLst/>
          </a:prstGeom>
        </p:spPr>
      </p:pic>
      <p:sp>
        <p:nvSpPr>
          <p:cNvPr id="11" name="CasellaDiTesto 10">
            <a:extLst>
              <a:ext uri="{FF2B5EF4-FFF2-40B4-BE49-F238E27FC236}">
                <a16:creationId xmlns:a16="http://schemas.microsoft.com/office/drawing/2014/main" id="{1EC77D98-256B-9331-F069-3AEF5FB9DFA1}"/>
              </a:ext>
            </a:extLst>
          </p:cNvPr>
          <p:cNvSpPr txBox="1"/>
          <p:nvPr/>
        </p:nvSpPr>
        <p:spPr>
          <a:xfrm>
            <a:off x="5648960" y="954293"/>
            <a:ext cx="6341022" cy="923330"/>
          </a:xfrm>
          <a:prstGeom prst="rect">
            <a:avLst/>
          </a:prstGeom>
          <a:noFill/>
        </p:spPr>
        <p:txBody>
          <a:bodyPr wrap="square">
            <a:spAutoFit/>
          </a:bodyPr>
          <a:lstStyle/>
          <a:p>
            <a:r>
              <a:rPr lang="en-US" dirty="0">
                <a:solidFill>
                  <a:srgbClr val="C00000"/>
                </a:solidFill>
              </a:rPr>
              <a:t>Over 7.6 ± 7.1 months taking liraglutide 3.0 mg, patients lost a statistically significant amount of weight (−6.3 ± 7.7 kg, P &lt; .05) regardless of the type of surgery they had (P &gt; .05)</a:t>
            </a:r>
            <a:endParaRPr lang="it-IT" dirty="0">
              <a:solidFill>
                <a:srgbClr val="C00000"/>
              </a:solidFill>
            </a:endParaRPr>
          </a:p>
        </p:txBody>
      </p:sp>
      <p:sp>
        <p:nvSpPr>
          <p:cNvPr id="12" name="Rettangolo 11">
            <a:extLst>
              <a:ext uri="{FF2B5EF4-FFF2-40B4-BE49-F238E27FC236}">
                <a16:creationId xmlns:a16="http://schemas.microsoft.com/office/drawing/2014/main" id="{669D053C-A557-B774-5C01-76DE7965A824}"/>
              </a:ext>
            </a:extLst>
          </p:cNvPr>
          <p:cNvSpPr/>
          <p:nvPr/>
        </p:nvSpPr>
        <p:spPr>
          <a:xfrm>
            <a:off x="141058" y="4411892"/>
            <a:ext cx="6965532" cy="210908"/>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65827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04C24-598F-395B-AB88-5A4F2331B3CB}"/>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F98B4EE7-3762-0E4F-7749-797F8A9E94D8}"/>
              </a:ext>
            </a:extLst>
          </p:cNvPr>
          <p:cNvPicPr>
            <a:picLocks noChangeAspect="1"/>
          </p:cNvPicPr>
          <p:nvPr/>
        </p:nvPicPr>
        <p:blipFill>
          <a:blip r:embed="rId2"/>
          <a:stretch>
            <a:fillRect/>
          </a:stretch>
        </p:blipFill>
        <p:spPr>
          <a:xfrm>
            <a:off x="0" y="0"/>
            <a:ext cx="7098877" cy="2259724"/>
          </a:xfrm>
          <a:prstGeom prst="rect">
            <a:avLst/>
          </a:prstGeom>
        </p:spPr>
      </p:pic>
      <p:pic>
        <p:nvPicPr>
          <p:cNvPr id="10" name="Immagine 9">
            <a:extLst>
              <a:ext uri="{FF2B5EF4-FFF2-40B4-BE49-F238E27FC236}">
                <a16:creationId xmlns:a16="http://schemas.microsoft.com/office/drawing/2014/main" id="{CD1EE377-B4C5-B659-C67C-5E11DE827DBF}"/>
              </a:ext>
            </a:extLst>
          </p:cNvPr>
          <p:cNvPicPr>
            <a:picLocks noChangeAspect="1"/>
          </p:cNvPicPr>
          <p:nvPr/>
        </p:nvPicPr>
        <p:blipFill>
          <a:blip r:embed="rId3"/>
          <a:stretch>
            <a:fillRect/>
          </a:stretch>
        </p:blipFill>
        <p:spPr>
          <a:xfrm>
            <a:off x="224783" y="2259723"/>
            <a:ext cx="9202434" cy="4505954"/>
          </a:xfrm>
          <a:prstGeom prst="rect">
            <a:avLst/>
          </a:prstGeom>
        </p:spPr>
      </p:pic>
      <p:sp>
        <p:nvSpPr>
          <p:cNvPr id="11" name="CasellaDiTesto 10">
            <a:extLst>
              <a:ext uri="{FF2B5EF4-FFF2-40B4-BE49-F238E27FC236}">
                <a16:creationId xmlns:a16="http://schemas.microsoft.com/office/drawing/2014/main" id="{A6E7385B-AF67-F8FB-526A-5B29B1B958E7}"/>
              </a:ext>
            </a:extLst>
          </p:cNvPr>
          <p:cNvSpPr txBox="1"/>
          <p:nvPr/>
        </p:nvSpPr>
        <p:spPr>
          <a:xfrm>
            <a:off x="7323660" y="2259722"/>
            <a:ext cx="4231640" cy="1569660"/>
          </a:xfrm>
          <a:prstGeom prst="rect">
            <a:avLst/>
          </a:prstGeom>
          <a:noFill/>
        </p:spPr>
        <p:txBody>
          <a:bodyPr wrap="square">
            <a:spAutoFit/>
          </a:bodyPr>
          <a:lstStyle/>
          <a:p>
            <a:pPr algn="l"/>
            <a:r>
              <a:rPr lang="en-US" sz="1600" b="0" i="0" u="none" strike="noStrike" baseline="0" dirty="0">
                <a:solidFill>
                  <a:srgbClr val="002060"/>
                </a:solidFill>
                <a:latin typeface="STIX-Regular"/>
              </a:rPr>
              <a:t>A total of 115 patients were included, of which 70 had SG and treated for weight recurrence with semaglutide and 45 had SG and treated with tirzepatide.</a:t>
            </a:r>
          </a:p>
          <a:p>
            <a:pPr algn="l"/>
            <a:endParaRPr lang="en-US" sz="1600" b="0" i="0" u="none" strike="noStrike" baseline="0" dirty="0">
              <a:solidFill>
                <a:srgbClr val="002060"/>
              </a:solidFill>
              <a:latin typeface="STIX-Regular"/>
            </a:endParaRPr>
          </a:p>
          <a:p>
            <a:pPr algn="l"/>
            <a:endParaRPr lang="en-US" sz="1600" b="0" i="0" u="none" strike="noStrike" baseline="0" dirty="0">
              <a:solidFill>
                <a:srgbClr val="002060"/>
              </a:solidFill>
              <a:latin typeface="STIX-Regular"/>
            </a:endParaRPr>
          </a:p>
        </p:txBody>
      </p:sp>
      <p:sp>
        <p:nvSpPr>
          <p:cNvPr id="13" name="CasellaDiTesto 12">
            <a:extLst>
              <a:ext uri="{FF2B5EF4-FFF2-40B4-BE49-F238E27FC236}">
                <a16:creationId xmlns:a16="http://schemas.microsoft.com/office/drawing/2014/main" id="{AF36BE98-CA96-A39C-F69C-D783D72CDE0E}"/>
              </a:ext>
            </a:extLst>
          </p:cNvPr>
          <p:cNvSpPr txBox="1"/>
          <p:nvPr/>
        </p:nvSpPr>
        <p:spPr>
          <a:xfrm>
            <a:off x="8321040" y="4512700"/>
            <a:ext cx="3556000" cy="1200329"/>
          </a:xfrm>
          <a:prstGeom prst="rect">
            <a:avLst/>
          </a:prstGeom>
          <a:noFill/>
        </p:spPr>
        <p:txBody>
          <a:bodyPr wrap="square">
            <a:spAutoFit/>
          </a:bodyPr>
          <a:lstStyle/>
          <a:p>
            <a:pPr algn="just"/>
            <a:r>
              <a:rPr lang="en-US" sz="1800" b="1" i="0" u="none" strike="noStrike" baseline="0" dirty="0">
                <a:solidFill>
                  <a:srgbClr val="C00000"/>
                </a:solidFill>
                <a:latin typeface="STIX-Regular"/>
              </a:rPr>
              <a:t>Weight loss in tirzepatide patients was significantly greater than the semaglutide patients at 6 months (</a:t>
            </a:r>
            <a:r>
              <a:rPr lang="en-US" sz="1800" b="1" i="1" u="none" strike="noStrike" baseline="0" dirty="0">
                <a:solidFill>
                  <a:srgbClr val="C00000"/>
                </a:solidFill>
                <a:latin typeface="STIX-Italic"/>
              </a:rPr>
              <a:t>p </a:t>
            </a:r>
            <a:r>
              <a:rPr lang="en-US" sz="1800" b="1" i="0" u="none" strike="noStrike" baseline="0" dirty="0">
                <a:solidFill>
                  <a:srgbClr val="C00000"/>
                </a:solidFill>
                <a:latin typeface="STIX-Regular"/>
              </a:rPr>
              <a:t>&lt; 0.02). </a:t>
            </a:r>
          </a:p>
        </p:txBody>
      </p:sp>
    </p:spTree>
    <p:extLst>
      <p:ext uri="{BB962C8B-B14F-4D97-AF65-F5344CB8AC3E}">
        <p14:creationId xmlns:p14="http://schemas.microsoft.com/office/powerpoint/2010/main" val="619354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4ED97-718C-E00D-5483-C5C922999910}"/>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BE272552-A702-4778-7E53-949A56AF22EF}"/>
              </a:ext>
            </a:extLst>
          </p:cNvPr>
          <p:cNvPicPr>
            <a:picLocks noChangeAspect="1"/>
          </p:cNvPicPr>
          <p:nvPr/>
        </p:nvPicPr>
        <p:blipFill>
          <a:blip r:embed="rId2"/>
          <a:stretch>
            <a:fillRect/>
          </a:stretch>
        </p:blipFill>
        <p:spPr>
          <a:xfrm>
            <a:off x="0" y="1"/>
            <a:ext cx="6967315" cy="2672080"/>
          </a:xfrm>
          <a:prstGeom prst="rect">
            <a:avLst/>
          </a:prstGeom>
        </p:spPr>
      </p:pic>
      <p:sp>
        <p:nvSpPr>
          <p:cNvPr id="6" name="CasellaDiTesto 5">
            <a:extLst>
              <a:ext uri="{FF2B5EF4-FFF2-40B4-BE49-F238E27FC236}">
                <a16:creationId xmlns:a16="http://schemas.microsoft.com/office/drawing/2014/main" id="{5C92CB0D-089A-C482-95C6-74FD8A33DF43}"/>
              </a:ext>
            </a:extLst>
          </p:cNvPr>
          <p:cNvSpPr txBox="1"/>
          <p:nvPr/>
        </p:nvSpPr>
        <p:spPr>
          <a:xfrm>
            <a:off x="7193280" y="1748751"/>
            <a:ext cx="4602480" cy="923330"/>
          </a:xfrm>
          <a:prstGeom prst="rect">
            <a:avLst/>
          </a:prstGeom>
          <a:noFill/>
        </p:spPr>
        <p:txBody>
          <a:bodyPr wrap="square">
            <a:spAutoFit/>
          </a:bodyPr>
          <a:lstStyle/>
          <a:p>
            <a:r>
              <a:rPr lang="en-US" dirty="0">
                <a:solidFill>
                  <a:srgbClr val="002060"/>
                </a:solidFill>
              </a:rPr>
              <a:t>Post-bariatric patients without type 2 diabetes with IWL or WR (n = 21) were analyzed</a:t>
            </a:r>
            <a:endParaRPr lang="it-IT" dirty="0">
              <a:solidFill>
                <a:srgbClr val="002060"/>
              </a:solidFill>
            </a:endParaRPr>
          </a:p>
        </p:txBody>
      </p:sp>
      <p:sp>
        <p:nvSpPr>
          <p:cNvPr id="8" name="CasellaDiTesto 7">
            <a:extLst>
              <a:ext uri="{FF2B5EF4-FFF2-40B4-BE49-F238E27FC236}">
                <a16:creationId xmlns:a16="http://schemas.microsoft.com/office/drawing/2014/main" id="{8D8FD31B-182F-D2AE-4A7A-4C206D879E74}"/>
              </a:ext>
            </a:extLst>
          </p:cNvPr>
          <p:cNvSpPr txBox="1"/>
          <p:nvPr/>
        </p:nvSpPr>
        <p:spPr>
          <a:xfrm>
            <a:off x="8651787" y="4185920"/>
            <a:ext cx="2885440" cy="923330"/>
          </a:xfrm>
          <a:prstGeom prst="rect">
            <a:avLst/>
          </a:prstGeom>
          <a:noFill/>
        </p:spPr>
        <p:txBody>
          <a:bodyPr wrap="square">
            <a:spAutoFit/>
          </a:bodyPr>
          <a:lstStyle/>
          <a:p>
            <a:pPr algn="ctr"/>
            <a:r>
              <a:rPr lang="en-US" b="1" dirty="0">
                <a:solidFill>
                  <a:srgbClr val="C00000"/>
                </a:solidFill>
              </a:rPr>
              <a:t>At 6 months, mean total weight loss was 12.0 % ± 3.4 % (p &lt; 0.001). </a:t>
            </a:r>
          </a:p>
        </p:txBody>
      </p:sp>
      <p:pic>
        <p:nvPicPr>
          <p:cNvPr id="10" name="Immagine 9">
            <a:extLst>
              <a:ext uri="{FF2B5EF4-FFF2-40B4-BE49-F238E27FC236}">
                <a16:creationId xmlns:a16="http://schemas.microsoft.com/office/drawing/2014/main" id="{72097AB7-6E2E-B6DC-86BC-29BA5C2EF3C0}"/>
              </a:ext>
            </a:extLst>
          </p:cNvPr>
          <p:cNvPicPr>
            <a:picLocks noChangeAspect="1"/>
          </p:cNvPicPr>
          <p:nvPr/>
        </p:nvPicPr>
        <p:blipFill>
          <a:blip r:embed="rId3"/>
          <a:stretch>
            <a:fillRect/>
          </a:stretch>
        </p:blipFill>
        <p:spPr>
          <a:xfrm>
            <a:off x="182880" y="3131668"/>
            <a:ext cx="8468907" cy="3258005"/>
          </a:xfrm>
          <a:prstGeom prst="rect">
            <a:avLst/>
          </a:prstGeom>
        </p:spPr>
      </p:pic>
    </p:spTree>
    <p:extLst>
      <p:ext uri="{BB962C8B-B14F-4D97-AF65-F5344CB8AC3E}">
        <p14:creationId xmlns:p14="http://schemas.microsoft.com/office/powerpoint/2010/main" val="642167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0C72A-3561-603F-E450-F604DE340829}"/>
            </a:ext>
          </a:extLst>
        </p:cNvPr>
        <p:cNvGrpSpPr/>
        <p:nvPr/>
      </p:nvGrpSpPr>
      <p:grpSpPr>
        <a:xfrm>
          <a:off x="0" y="0"/>
          <a:ext cx="0" cy="0"/>
          <a:chOff x="0" y="0"/>
          <a:chExt cx="0" cy="0"/>
        </a:xfrm>
      </p:grpSpPr>
      <p:pic>
        <p:nvPicPr>
          <p:cNvPr id="6" name="Immagine 5">
            <a:extLst>
              <a:ext uri="{FF2B5EF4-FFF2-40B4-BE49-F238E27FC236}">
                <a16:creationId xmlns:a16="http://schemas.microsoft.com/office/drawing/2014/main" id="{65BA2376-1A95-E07A-839A-6EA48D02E289}"/>
              </a:ext>
            </a:extLst>
          </p:cNvPr>
          <p:cNvPicPr>
            <a:picLocks noChangeAspect="1"/>
          </p:cNvPicPr>
          <p:nvPr/>
        </p:nvPicPr>
        <p:blipFill>
          <a:blip r:embed="rId2"/>
          <a:stretch>
            <a:fillRect/>
          </a:stretch>
        </p:blipFill>
        <p:spPr>
          <a:xfrm>
            <a:off x="124799" y="2592927"/>
            <a:ext cx="8792802" cy="2991267"/>
          </a:xfrm>
          <a:prstGeom prst="rect">
            <a:avLst/>
          </a:prstGeom>
        </p:spPr>
      </p:pic>
      <p:sp>
        <p:nvSpPr>
          <p:cNvPr id="9" name="CasellaDiTesto 8">
            <a:extLst>
              <a:ext uri="{FF2B5EF4-FFF2-40B4-BE49-F238E27FC236}">
                <a16:creationId xmlns:a16="http://schemas.microsoft.com/office/drawing/2014/main" id="{288E3F9C-F0CA-F257-B983-5F7DAB3BB3A6}"/>
              </a:ext>
            </a:extLst>
          </p:cNvPr>
          <p:cNvSpPr txBox="1"/>
          <p:nvPr/>
        </p:nvSpPr>
        <p:spPr>
          <a:xfrm>
            <a:off x="8290559" y="3813515"/>
            <a:ext cx="3512481" cy="923330"/>
          </a:xfrm>
          <a:prstGeom prst="rect">
            <a:avLst/>
          </a:prstGeom>
          <a:noFill/>
        </p:spPr>
        <p:txBody>
          <a:bodyPr wrap="square">
            <a:spAutoFit/>
          </a:bodyPr>
          <a:lstStyle/>
          <a:p>
            <a:pPr algn="ctr"/>
            <a:r>
              <a:rPr lang="en-US" b="1" dirty="0">
                <a:solidFill>
                  <a:srgbClr val="C00000"/>
                </a:solidFill>
              </a:rPr>
              <a:t>Fat Free Mass and Basal metabolism declined proportionally with weight loss. </a:t>
            </a:r>
          </a:p>
        </p:txBody>
      </p:sp>
      <p:sp>
        <p:nvSpPr>
          <p:cNvPr id="10" name="CasellaDiTesto 9">
            <a:extLst>
              <a:ext uri="{FF2B5EF4-FFF2-40B4-BE49-F238E27FC236}">
                <a16:creationId xmlns:a16="http://schemas.microsoft.com/office/drawing/2014/main" id="{D809DC1A-F037-CEEC-0157-517E0C5130C1}"/>
              </a:ext>
            </a:extLst>
          </p:cNvPr>
          <p:cNvSpPr txBox="1"/>
          <p:nvPr/>
        </p:nvSpPr>
        <p:spPr>
          <a:xfrm>
            <a:off x="0" y="5873710"/>
            <a:ext cx="13401040" cy="646331"/>
          </a:xfrm>
          <a:prstGeom prst="rect">
            <a:avLst/>
          </a:prstGeom>
          <a:noFill/>
        </p:spPr>
        <p:txBody>
          <a:bodyPr wrap="square">
            <a:spAutoFit/>
          </a:bodyPr>
          <a:lstStyle/>
          <a:p>
            <a:r>
              <a:rPr lang="en-US" sz="1800" dirty="0">
                <a:solidFill>
                  <a:srgbClr val="002060"/>
                </a:solidFill>
              </a:rPr>
              <a:t>Tirzepatide treatment significantly enhances weight loss and metabolic health in post-bariatric patients. </a:t>
            </a:r>
          </a:p>
          <a:p>
            <a:r>
              <a:rPr lang="en-US" sz="1800" b="1" dirty="0">
                <a:solidFill>
                  <a:srgbClr val="002060"/>
                </a:solidFill>
              </a:rPr>
              <a:t>Decline in fat-free mass and basal metabolic rate highlight the need for tailored interventions in IWL and WR groups </a:t>
            </a:r>
            <a:endParaRPr lang="it-IT" sz="1800" b="1" dirty="0">
              <a:solidFill>
                <a:srgbClr val="002060"/>
              </a:solidFill>
            </a:endParaRPr>
          </a:p>
        </p:txBody>
      </p:sp>
      <p:pic>
        <p:nvPicPr>
          <p:cNvPr id="12" name="Immagine 11">
            <a:extLst>
              <a:ext uri="{FF2B5EF4-FFF2-40B4-BE49-F238E27FC236}">
                <a16:creationId xmlns:a16="http://schemas.microsoft.com/office/drawing/2014/main" id="{DAD5D1B7-18A6-9E05-B977-ADBEFEC84318}"/>
              </a:ext>
            </a:extLst>
          </p:cNvPr>
          <p:cNvPicPr>
            <a:picLocks noChangeAspect="1"/>
          </p:cNvPicPr>
          <p:nvPr/>
        </p:nvPicPr>
        <p:blipFill>
          <a:blip r:embed="rId3"/>
          <a:stretch>
            <a:fillRect/>
          </a:stretch>
        </p:blipFill>
        <p:spPr>
          <a:xfrm>
            <a:off x="334378" y="482145"/>
            <a:ext cx="8373644" cy="1971950"/>
          </a:xfrm>
          <a:prstGeom prst="rect">
            <a:avLst/>
          </a:prstGeom>
        </p:spPr>
      </p:pic>
    </p:spTree>
    <p:extLst>
      <p:ext uri="{BB962C8B-B14F-4D97-AF65-F5344CB8AC3E}">
        <p14:creationId xmlns:p14="http://schemas.microsoft.com/office/powerpoint/2010/main" val="2491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2B299-194F-1954-0CBB-3993D3001B27}"/>
            </a:ext>
          </a:extLst>
        </p:cNvPr>
        <p:cNvGrpSpPr/>
        <p:nvPr/>
      </p:nvGrpSpPr>
      <p:grpSpPr>
        <a:xfrm>
          <a:off x="0" y="0"/>
          <a:ext cx="0" cy="0"/>
          <a:chOff x="0" y="0"/>
          <a:chExt cx="0" cy="0"/>
        </a:xfrm>
      </p:grpSpPr>
      <p:sp>
        <p:nvSpPr>
          <p:cNvPr id="9" name="CasellaDiTesto 8">
            <a:extLst>
              <a:ext uri="{FF2B5EF4-FFF2-40B4-BE49-F238E27FC236}">
                <a16:creationId xmlns:a16="http://schemas.microsoft.com/office/drawing/2014/main" id="{E819A28E-1F6E-C172-3F88-D0A9A9063996}"/>
              </a:ext>
            </a:extLst>
          </p:cNvPr>
          <p:cNvSpPr txBox="1"/>
          <p:nvPr/>
        </p:nvSpPr>
        <p:spPr>
          <a:xfrm>
            <a:off x="4579488" y="269920"/>
            <a:ext cx="8069712" cy="523220"/>
          </a:xfrm>
          <a:prstGeom prst="rect">
            <a:avLst/>
          </a:prstGeom>
          <a:noFill/>
          <a:ln w="28575">
            <a:noFill/>
          </a:ln>
        </p:spPr>
        <p:txBody>
          <a:bodyPr wrap="square">
            <a:spAutoFit/>
          </a:bodyPr>
          <a:lstStyle/>
          <a:p>
            <a:pPr algn="ctr"/>
            <a:r>
              <a:rPr lang="it-IT" sz="2800" b="1" dirty="0">
                <a:solidFill>
                  <a:srgbClr val="002060"/>
                </a:solidFill>
                <a:latin typeface="Myriad Pro Cond"/>
              </a:rPr>
              <a:t>Conclusions and Take Home Message</a:t>
            </a:r>
            <a:endParaRPr lang="it-IT" sz="2800" b="1" dirty="0">
              <a:solidFill>
                <a:srgbClr val="002060"/>
              </a:solidFill>
              <a:effectLst>
                <a:outerShdw blurRad="38100" dist="38100" dir="2700000" algn="tl">
                  <a:srgbClr val="000000">
                    <a:alpha val="43137"/>
                  </a:srgbClr>
                </a:outerShdw>
              </a:effectLst>
            </a:endParaRPr>
          </a:p>
        </p:txBody>
      </p:sp>
      <p:pic>
        <p:nvPicPr>
          <p:cNvPr id="3" name="Immagine 2">
            <a:extLst>
              <a:ext uri="{FF2B5EF4-FFF2-40B4-BE49-F238E27FC236}">
                <a16:creationId xmlns:a16="http://schemas.microsoft.com/office/drawing/2014/main" id="{C4BDB0C3-A815-5627-D78B-37924A6625ED}"/>
              </a:ext>
            </a:extLst>
          </p:cNvPr>
          <p:cNvPicPr>
            <a:picLocks noChangeAspect="1"/>
          </p:cNvPicPr>
          <p:nvPr/>
        </p:nvPicPr>
        <p:blipFill>
          <a:blip r:embed="rId2"/>
          <a:stretch>
            <a:fillRect/>
          </a:stretch>
        </p:blipFill>
        <p:spPr>
          <a:xfrm>
            <a:off x="0" y="0"/>
            <a:ext cx="5251465" cy="6858000"/>
          </a:xfrm>
          <a:prstGeom prst="rect">
            <a:avLst/>
          </a:prstGeom>
        </p:spPr>
      </p:pic>
      <p:sp>
        <p:nvSpPr>
          <p:cNvPr id="4" name="CasellaDiTesto 3">
            <a:extLst>
              <a:ext uri="{FF2B5EF4-FFF2-40B4-BE49-F238E27FC236}">
                <a16:creationId xmlns:a16="http://schemas.microsoft.com/office/drawing/2014/main" id="{DF722C8B-C1E2-6D90-B77E-12A67F325ABB}"/>
              </a:ext>
            </a:extLst>
          </p:cNvPr>
          <p:cNvSpPr txBox="1"/>
          <p:nvPr/>
        </p:nvSpPr>
        <p:spPr>
          <a:xfrm>
            <a:off x="5556612" y="1033771"/>
            <a:ext cx="6281819" cy="3970318"/>
          </a:xfrm>
          <a:prstGeom prst="rect">
            <a:avLst/>
          </a:prstGeom>
          <a:noFill/>
          <a:ln w="28575">
            <a:noFill/>
          </a:ln>
        </p:spPr>
        <p:txBody>
          <a:bodyPr wrap="square">
            <a:spAutoFit/>
          </a:bodyPr>
          <a:lstStyle/>
          <a:p>
            <a:pPr marL="285750" indent="-285750" algn="just">
              <a:buFont typeface="Wingdings" panose="05000000000000000000" pitchFamily="2" charset="2"/>
              <a:buChar char="Ø"/>
            </a:pPr>
            <a:r>
              <a:rPr lang="en-US" sz="1400" i="0" u="none" strike="noStrike" baseline="0" dirty="0">
                <a:solidFill>
                  <a:srgbClr val="002060"/>
                </a:solidFill>
                <a:latin typeface="Arial" panose="020B0604020202020204" pitchFamily="34" charset="0"/>
                <a:cs typeface="Arial" panose="020B0604020202020204" pitchFamily="34" charset="0"/>
              </a:rPr>
              <a:t>Bariatric surgery is the most effective modality of treatment for both obesity and its associated comorbidities.</a:t>
            </a:r>
          </a:p>
          <a:p>
            <a:pPr algn="l"/>
            <a:endParaRPr lang="it-IT" sz="1400" i="0" u="none" strike="noStrike" baseline="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it-IT" sz="1400" i="0" u="none" strike="noStrike" baseline="0" dirty="0">
                <a:solidFill>
                  <a:srgbClr val="002060"/>
                </a:solidFill>
                <a:latin typeface="Arial" panose="020B0604020202020204" pitchFamily="34" charset="0"/>
                <a:cs typeface="Arial" panose="020B0604020202020204" pitchFamily="34" charset="0"/>
              </a:rPr>
              <a:t>Anti-obesity medications have </a:t>
            </a:r>
            <a:r>
              <a:rPr lang="en-US" sz="1400" i="0" u="none" strike="noStrike" baseline="0" dirty="0">
                <a:solidFill>
                  <a:srgbClr val="002060"/>
                </a:solidFill>
                <a:latin typeface="Arial" panose="020B0604020202020204" pitchFamily="34" charset="0"/>
                <a:cs typeface="Arial" panose="020B0604020202020204" pitchFamily="34" charset="0"/>
              </a:rPr>
              <a:t>an established place in the obesity treatment algorithm, both as a second-line therapy after lifestyle modifications and as neoadjuvant therapy before bariatric surgery, to achieve the </a:t>
            </a:r>
            <a:r>
              <a:rPr lang="it-IT" sz="1400" i="0" u="none" strike="noStrike" baseline="0" dirty="0">
                <a:solidFill>
                  <a:srgbClr val="002060"/>
                </a:solidFill>
                <a:latin typeface="Arial" panose="020B0604020202020204" pitchFamily="34" charset="0"/>
                <a:cs typeface="Arial" panose="020B0604020202020204" pitchFamily="34" charset="0"/>
              </a:rPr>
              <a:t>necessary pre-bariatric weight loss.</a:t>
            </a:r>
          </a:p>
          <a:p>
            <a:pPr algn="just"/>
            <a:endParaRPr lang="it-IT" sz="1400" i="0" u="none" strike="noStrike" baseline="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it-IT" sz="1400" i="0" u="none" strike="noStrike" baseline="0" dirty="0">
                <a:solidFill>
                  <a:srgbClr val="002060"/>
                </a:solidFill>
                <a:latin typeface="Arial" panose="020B0604020202020204" pitchFamily="34" charset="0"/>
                <a:cs typeface="Arial" panose="020B0604020202020204" pitchFamily="34" charset="0"/>
              </a:rPr>
              <a:t>Weight regain </a:t>
            </a:r>
            <a:r>
              <a:rPr lang="en-US" sz="1400" i="0" u="none" strike="noStrike" baseline="0" dirty="0">
                <a:solidFill>
                  <a:srgbClr val="002060"/>
                </a:solidFill>
                <a:latin typeface="Arial" panose="020B0604020202020204" pitchFamily="34" charset="0"/>
                <a:cs typeface="Arial" panose="020B0604020202020204" pitchFamily="34" charset="0"/>
              </a:rPr>
              <a:t>after bariatric surgery or insufficient weight loss after the operation occurs in all types of bariatric surgery.</a:t>
            </a:r>
          </a:p>
          <a:p>
            <a:pPr algn="just"/>
            <a:endParaRPr lang="it-IT" sz="1400" dirty="0">
              <a:solidFill>
                <a:srgbClr val="00206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it-IT" sz="1400" dirty="0">
                <a:solidFill>
                  <a:srgbClr val="002060"/>
                </a:solidFill>
                <a:latin typeface="Arial" panose="020B0604020202020204" pitchFamily="34" charset="0"/>
                <a:cs typeface="Arial" panose="020B0604020202020204" pitchFamily="34" charset="0"/>
              </a:rPr>
              <a:t>S</a:t>
            </a:r>
            <a:r>
              <a:rPr lang="en-US" sz="1400" i="0" u="none" strike="noStrike" baseline="0" dirty="0">
                <a:solidFill>
                  <a:srgbClr val="002060"/>
                </a:solidFill>
                <a:latin typeface="Arial" panose="020B0604020202020204" pitchFamily="34" charset="0"/>
                <a:cs typeface="Arial" panose="020B0604020202020204" pitchFamily="34" charset="0"/>
              </a:rPr>
              <a:t>ome data point to a possibility of effective use of anti-obesity medication, especially in patients with insufficient weight loss rather than weight regain after bariatric surgery </a:t>
            </a:r>
          </a:p>
          <a:p>
            <a:pPr algn="just"/>
            <a:endParaRPr lang="en-US" sz="1400" i="0" u="none" strike="noStrike" baseline="0" dirty="0">
              <a:solidFill>
                <a:srgbClr val="00206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400" dirty="0">
                <a:solidFill>
                  <a:srgbClr val="002060"/>
                </a:solidFill>
              </a:rPr>
              <a:t>Research on the use of prescription weight loss medications to treat IWL or WR is scarce and is primarily retrospective, and no studies were powered to determine the best medication/s or timing of introduction of the medication</a:t>
            </a:r>
            <a:endParaRPr lang="it-IT" sz="1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8705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C9EC2-1427-81E9-3E61-987E94E45105}"/>
            </a:ext>
          </a:extLst>
        </p:cNvPr>
        <p:cNvGrpSpPr/>
        <p:nvPr/>
      </p:nvGrpSpPr>
      <p:grpSpPr>
        <a:xfrm>
          <a:off x="0" y="0"/>
          <a:ext cx="0" cy="0"/>
          <a:chOff x="0" y="0"/>
          <a:chExt cx="0" cy="0"/>
        </a:xfrm>
      </p:grpSpPr>
      <p:pic>
        <p:nvPicPr>
          <p:cNvPr id="11" name="Immagine 10">
            <a:extLst>
              <a:ext uri="{FF2B5EF4-FFF2-40B4-BE49-F238E27FC236}">
                <a16:creationId xmlns:a16="http://schemas.microsoft.com/office/drawing/2014/main" id="{B3D66B8E-D863-B2CF-D34B-7A73559D6C2A}"/>
              </a:ext>
            </a:extLst>
          </p:cNvPr>
          <p:cNvPicPr>
            <a:picLocks noChangeAspect="1"/>
          </p:cNvPicPr>
          <p:nvPr/>
        </p:nvPicPr>
        <p:blipFill>
          <a:blip r:embed="rId2"/>
          <a:stretch>
            <a:fillRect/>
          </a:stretch>
        </p:blipFill>
        <p:spPr>
          <a:xfrm>
            <a:off x="5730240" y="814658"/>
            <a:ext cx="5677692" cy="3953427"/>
          </a:xfrm>
          <a:prstGeom prst="rect">
            <a:avLst/>
          </a:prstGeom>
        </p:spPr>
      </p:pic>
      <p:pic>
        <p:nvPicPr>
          <p:cNvPr id="2" name="Immagine 1">
            <a:extLst>
              <a:ext uri="{FF2B5EF4-FFF2-40B4-BE49-F238E27FC236}">
                <a16:creationId xmlns:a16="http://schemas.microsoft.com/office/drawing/2014/main" id="{5B1E327D-40E3-6915-6BF7-1D39D1B1D499}"/>
              </a:ext>
            </a:extLst>
          </p:cNvPr>
          <p:cNvPicPr>
            <a:picLocks noChangeAspect="1"/>
          </p:cNvPicPr>
          <p:nvPr/>
        </p:nvPicPr>
        <p:blipFill>
          <a:blip r:embed="rId3"/>
          <a:stretch>
            <a:fillRect/>
          </a:stretch>
        </p:blipFill>
        <p:spPr>
          <a:xfrm>
            <a:off x="0" y="0"/>
            <a:ext cx="5251465" cy="6858000"/>
          </a:xfrm>
          <a:prstGeom prst="rect">
            <a:avLst/>
          </a:prstGeom>
        </p:spPr>
      </p:pic>
    </p:spTree>
    <p:extLst>
      <p:ext uri="{BB962C8B-B14F-4D97-AF65-F5344CB8AC3E}">
        <p14:creationId xmlns:p14="http://schemas.microsoft.com/office/powerpoint/2010/main" val="212206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1ADAE-EFEC-3295-F933-021F43C5D8ED}"/>
            </a:ext>
          </a:extLst>
        </p:cNvPr>
        <p:cNvGrpSpPr/>
        <p:nvPr/>
      </p:nvGrpSpPr>
      <p:grpSpPr>
        <a:xfrm>
          <a:off x="0" y="0"/>
          <a:ext cx="0" cy="0"/>
          <a:chOff x="0" y="0"/>
          <a:chExt cx="0" cy="0"/>
        </a:xfrm>
      </p:grpSpPr>
      <p:pic>
        <p:nvPicPr>
          <p:cNvPr id="3" name="Immagine 2">
            <a:extLst>
              <a:ext uri="{FF2B5EF4-FFF2-40B4-BE49-F238E27FC236}">
                <a16:creationId xmlns:a16="http://schemas.microsoft.com/office/drawing/2014/main" id="{C245893E-B042-1EF6-E597-F8E16CA91603}"/>
              </a:ext>
            </a:extLst>
          </p:cNvPr>
          <p:cNvPicPr>
            <a:picLocks noChangeAspect="1"/>
          </p:cNvPicPr>
          <p:nvPr/>
        </p:nvPicPr>
        <p:blipFill>
          <a:blip r:embed="rId2"/>
          <a:stretch>
            <a:fillRect/>
          </a:stretch>
        </p:blipFill>
        <p:spPr>
          <a:xfrm>
            <a:off x="0" y="6105193"/>
            <a:ext cx="12192000" cy="752807"/>
          </a:xfrm>
          <a:prstGeom prst="rect">
            <a:avLst/>
          </a:prstGeom>
        </p:spPr>
      </p:pic>
      <p:sp>
        <p:nvSpPr>
          <p:cNvPr id="6" name="CasellaDiTesto 5">
            <a:extLst>
              <a:ext uri="{FF2B5EF4-FFF2-40B4-BE49-F238E27FC236}">
                <a16:creationId xmlns:a16="http://schemas.microsoft.com/office/drawing/2014/main" id="{51E82D78-8778-6C30-B663-10CF81B21E0E}"/>
              </a:ext>
            </a:extLst>
          </p:cNvPr>
          <p:cNvSpPr txBox="1"/>
          <p:nvPr/>
        </p:nvSpPr>
        <p:spPr>
          <a:xfrm>
            <a:off x="284480" y="5042879"/>
            <a:ext cx="12192000" cy="646331"/>
          </a:xfrm>
          <a:prstGeom prst="rect">
            <a:avLst/>
          </a:prstGeom>
          <a:noFill/>
        </p:spPr>
        <p:txBody>
          <a:bodyPr wrap="square">
            <a:spAutoFit/>
          </a:bodyPr>
          <a:lstStyle/>
          <a:p>
            <a:pPr algn="l"/>
            <a:r>
              <a:rPr lang="it-IT" sz="1800" b="1" i="0" u="none" strike="noStrike" baseline="0" dirty="0">
                <a:solidFill>
                  <a:srgbClr val="00B050"/>
                </a:solidFill>
                <a:latin typeface="URWPalladioL-Roma"/>
              </a:rPr>
              <a:t>VLCDs </a:t>
            </a:r>
            <a:r>
              <a:rPr lang="en-US" sz="1800" b="1" i="0" u="none" strike="noStrike" baseline="0" dirty="0">
                <a:solidFill>
                  <a:srgbClr val="00B050"/>
                </a:solidFill>
                <a:latin typeface="URWPalladioL-Roma"/>
              </a:rPr>
              <a:t>were associated with a significant reduction in perioperative complications (OR 0.59; 95% CI: 0.37–0.94; </a:t>
            </a:r>
            <a:r>
              <a:rPr lang="en-US" sz="1800" b="1" i="0" u="none" strike="noStrike" baseline="0" dirty="0">
                <a:solidFill>
                  <a:srgbClr val="00B050"/>
                </a:solidFill>
                <a:latin typeface="URWPalladioL-Ital"/>
              </a:rPr>
              <a:t>p </a:t>
            </a:r>
            <a:r>
              <a:rPr lang="en-US" sz="1800" b="1" i="0" u="none" strike="noStrike" baseline="0" dirty="0">
                <a:solidFill>
                  <a:srgbClr val="00B050"/>
                </a:solidFill>
                <a:latin typeface="URWPalladioL-Roma"/>
              </a:rPr>
              <a:t>= 0.03), </a:t>
            </a:r>
            <a:r>
              <a:rPr lang="en-US" sz="1800" b="0" i="0" u="none" strike="noStrike" baseline="0" dirty="0">
                <a:solidFill>
                  <a:srgbClr val="002060"/>
                </a:solidFill>
                <a:latin typeface="URWPalladioL-Roma"/>
              </a:rPr>
              <a:t>whereas</a:t>
            </a:r>
            <a:r>
              <a:rPr lang="en-US" sz="1800" b="0" i="0" u="none" strike="noStrike" baseline="0" dirty="0">
                <a:solidFill>
                  <a:srgbClr val="C00000"/>
                </a:solidFill>
                <a:latin typeface="URWPalladioL-Roma"/>
              </a:rPr>
              <a:t> </a:t>
            </a:r>
            <a:r>
              <a:rPr lang="en-US" sz="1800" b="1" i="0" u="none" strike="noStrike" baseline="0" dirty="0">
                <a:solidFill>
                  <a:srgbClr val="C00000"/>
                </a:solidFill>
                <a:latin typeface="URWPalladioL-Roma"/>
              </a:rPr>
              <a:t>LCDs showed no significant effect on complications (OR </a:t>
            </a:r>
            <a:r>
              <a:rPr lang="it-IT" sz="1800" b="1" i="0" u="none" strike="noStrike" baseline="0" dirty="0">
                <a:solidFill>
                  <a:srgbClr val="C00000"/>
                </a:solidFill>
                <a:latin typeface="URWPalladioL-Roma"/>
              </a:rPr>
              <a:t>1.64; 95% CI: 0.71–3.78; </a:t>
            </a:r>
            <a:r>
              <a:rPr lang="it-IT" sz="1800" b="1" i="0" u="none" strike="noStrike" baseline="0" dirty="0">
                <a:solidFill>
                  <a:srgbClr val="C00000"/>
                </a:solidFill>
                <a:latin typeface="URWPalladioL-Ital"/>
              </a:rPr>
              <a:t>p </a:t>
            </a:r>
            <a:r>
              <a:rPr lang="it-IT" sz="1800" b="1" i="0" u="none" strike="noStrike" baseline="0" dirty="0">
                <a:solidFill>
                  <a:srgbClr val="C00000"/>
                </a:solidFill>
                <a:latin typeface="URWPalladioL-Roma"/>
              </a:rPr>
              <a:t>= 0.25)</a:t>
            </a:r>
            <a:endParaRPr lang="it-IT" b="1" dirty="0">
              <a:solidFill>
                <a:srgbClr val="C00000"/>
              </a:solidFill>
            </a:endParaRPr>
          </a:p>
        </p:txBody>
      </p:sp>
      <p:grpSp>
        <p:nvGrpSpPr>
          <p:cNvPr id="8" name="Gruppo 7">
            <a:extLst>
              <a:ext uri="{FF2B5EF4-FFF2-40B4-BE49-F238E27FC236}">
                <a16:creationId xmlns:a16="http://schemas.microsoft.com/office/drawing/2014/main" id="{8CB142BF-082D-BCCB-38CB-68D6947A537D}"/>
              </a:ext>
            </a:extLst>
          </p:cNvPr>
          <p:cNvGrpSpPr/>
          <p:nvPr/>
        </p:nvGrpSpPr>
        <p:grpSpPr>
          <a:xfrm>
            <a:off x="1650343" y="328330"/>
            <a:ext cx="8891314" cy="4506557"/>
            <a:chOff x="1650343" y="328330"/>
            <a:chExt cx="8891314" cy="4506557"/>
          </a:xfrm>
        </p:grpSpPr>
        <p:pic>
          <p:nvPicPr>
            <p:cNvPr id="2" name="Immagine 1">
              <a:extLst>
                <a:ext uri="{FF2B5EF4-FFF2-40B4-BE49-F238E27FC236}">
                  <a16:creationId xmlns:a16="http://schemas.microsoft.com/office/drawing/2014/main" id="{D667B219-2EA7-42D1-4C0C-BDAC12E9546B}"/>
                </a:ext>
              </a:extLst>
            </p:cNvPr>
            <p:cNvPicPr>
              <a:picLocks noChangeAspect="1"/>
            </p:cNvPicPr>
            <p:nvPr/>
          </p:nvPicPr>
          <p:blipFill>
            <a:blip r:embed="rId3"/>
            <a:stretch>
              <a:fillRect/>
            </a:stretch>
          </p:blipFill>
          <p:spPr>
            <a:xfrm>
              <a:off x="1650343" y="328330"/>
              <a:ext cx="8891314" cy="4506557"/>
            </a:xfrm>
            <a:prstGeom prst="rect">
              <a:avLst/>
            </a:prstGeom>
          </p:spPr>
        </p:pic>
        <p:sp>
          <p:nvSpPr>
            <p:cNvPr id="7" name="Rettangolo 6">
              <a:extLst>
                <a:ext uri="{FF2B5EF4-FFF2-40B4-BE49-F238E27FC236}">
                  <a16:creationId xmlns:a16="http://schemas.microsoft.com/office/drawing/2014/main" id="{77DC512C-85F7-B0FB-05C8-776FF0BEC047}"/>
                </a:ext>
              </a:extLst>
            </p:cNvPr>
            <p:cNvSpPr/>
            <p:nvPr/>
          </p:nvSpPr>
          <p:spPr>
            <a:xfrm>
              <a:off x="8026400" y="4429760"/>
              <a:ext cx="1463040" cy="4051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2510122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15FD1-1402-C353-3D3C-463C9C87DEB0}"/>
            </a:ext>
          </a:extLst>
        </p:cNvPr>
        <p:cNvGrpSpPr/>
        <p:nvPr/>
      </p:nvGrpSpPr>
      <p:grpSpPr>
        <a:xfrm>
          <a:off x="0" y="0"/>
          <a:ext cx="0" cy="0"/>
          <a:chOff x="0" y="0"/>
          <a:chExt cx="0" cy="0"/>
        </a:xfrm>
      </p:grpSpPr>
      <p:pic>
        <p:nvPicPr>
          <p:cNvPr id="3" name="Immagine 2">
            <a:extLst>
              <a:ext uri="{FF2B5EF4-FFF2-40B4-BE49-F238E27FC236}">
                <a16:creationId xmlns:a16="http://schemas.microsoft.com/office/drawing/2014/main" id="{DD842322-E44E-1D9F-EF2A-C3BEC1010C76}"/>
              </a:ext>
            </a:extLst>
          </p:cNvPr>
          <p:cNvPicPr>
            <a:picLocks noChangeAspect="1"/>
          </p:cNvPicPr>
          <p:nvPr/>
        </p:nvPicPr>
        <p:blipFill>
          <a:blip r:embed="rId2"/>
          <a:stretch>
            <a:fillRect/>
          </a:stretch>
        </p:blipFill>
        <p:spPr>
          <a:xfrm>
            <a:off x="0" y="6105193"/>
            <a:ext cx="12192000" cy="752807"/>
          </a:xfrm>
          <a:prstGeom prst="rect">
            <a:avLst/>
          </a:prstGeom>
        </p:spPr>
      </p:pic>
      <p:sp>
        <p:nvSpPr>
          <p:cNvPr id="7" name="CasellaDiTesto 6">
            <a:extLst>
              <a:ext uri="{FF2B5EF4-FFF2-40B4-BE49-F238E27FC236}">
                <a16:creationId xmlns:a16="http://schemas.microsoft.com/office/drawing/2014/main" id="{128661F5-AC49-050E-A218-10187F1CD05C}"/>
              </a:ext>
            </a:extLst>
          </p:cNvPr>
          <p:cNvSpPr txBox="1"/>
          <p:nvPr/>
        </p:nvSpPr>
        <p:spPr>
          <a:xfrm>
            <a:off x="528320" y="5120926"/>
            <a:ext cx="11440160" cy="400110"/>
          </a:xfrm>
          <a:prstGeom prst="rect">
            <a:avLst/>
          </a:prstGeom>
          <a:noFill/>
        </p:spPr>
        <p:txBody>
          <a:bodyPr wrap="square">
            <a:spAutoFit/>
          </a:bodyPr>
          <a:lstStyle/>
          <a:p>
            <a:pPr algn="l"/>
            <a:r>
              <a:rPr lang="en-US" sz="2000" b="1" i="0" u="none" strike="noStrike" baseline="0" dirty="0">
                <a:solidFill>
                  <a:srgbClr val="C00000"/>
                </a:solidFill>
                <a:latin typeface="URWPalladioL-Roma"/>
              </a:rPr>
              <a:t>No significant reduction in operative time was observed </a:t>
            </a:r>
            <a:r>
              <a:rPr lang="pl-PL" sz="2000" b="1" i="0" u="none" strike="noStrike" baseline="0" dirty="0">
                <a:solidFill>
                  <a:srgbClr val="C00000"/>
                </a:solidFill>
                <a:latin typeface="URWPalladioL-Roma"/>
              </a:rPr>
              <a:t>(MD </a:t>
            </a:r>
            <a:r>
              <a:rPr lang="pl-PL" sz="2000" b="1" i="0" u="none" strike="noStrike" baseline="0" dirty="0">
                <a:solidFill>
                  <a:srgbClr val="C00000"/>
                </a:solidFill>
                <a:latin typeface="CMSY10"/>
              </a:rPr>
              <a:t>−</a:t>
            </a:r>
            <a:r>
              <a:rPr lang="pl-PL" sz="2000" b="1" i="0" u="none" strike="noStrike" baseline="0" dirty="0">
                <a:solidFill>
                  <a:srgbClr val="C00000"/>
                </a:solidFill>
                <a:latin typeface="URWPalladioL-Roma"/>
              </a:rPr>
              <a:t>2.64 min; 95% CI: </a:t>
            </a:r>
            <a:r>
              <a:rPr lang="pl-PL" sz="2000" b="1" i="0" u="none" strike="noStrike" baseline="0" dirty="0">
                <a:solidFill>
                  <a:srgbClr val="C00000"/>
                </a:solidFill>
                <a:latin typeface="CMSY10"/>
              </a:rPr>
              <a:t>−</a:t>
            </a:r>
            <a:r>
              <a:rPr lang="pl-PL" sz="2000" b="1" i="0" u="none" strike="noStrike" baseline="0" dirty="0">
                <a:solidFill>
                  <a:srgbClr val="C00000"/>
                </a:solidFill>
                <a:latin typeface="URWPalladioL-Roma"/>
              </a:rPr>
              <a:t>6.01 to 0.73; </a:t>
            </a:r>
            <a:r>
              <a:rPr lang="pl-PL" sz="2000" b="1" i="0" u="none" strike="noStrike" baseline="0" dirty="0">
                <a:solidFill>
                  <a:srgbClr val="C00000"/>
                </a:solidFill>
                <a:latin typeface="URWPalladioL-Ital"/>
              </a:rPr>
              <a:t>p </a:t>
            </a:r>
            <a:r>
              <a:rPr lang="pl-PL" sz="2000" b="1" i="0" u="none" strike="noStrike" baseline="0" dirty="0">
                <a:solidFill>
                  <a:srgbClr val="C00000"/>
                </a:solidFill>
                <a:latin typeface="URWPalladioL-Roma"/>
              </a:rPr>
              <a:t>= 0.12)</a:t>
            </a:r>
            <a:endParaRPr lang="it-IT" sz="2000" b="1" dirty="0">
              <a:solidFill>
                <a:srgbClr val="C00000"/>
              </a:solidFill>
            </a:endParaRPr>
          </a:p>
        </p:txBody>
      </p:sp>
      <p:grpSp>
        <p:nvGrpSpPr>
          <p:cNvPr id="9" name="Gruppo 8">
            <a:extLst>
              <a:ext uri="{FF2B5EF4-FFF2-40B4-BE49-F238E27FC236}">
                <a16:creationId xmlns:a16="http://schemas.microsoft.com/office/drawing/2014/main" id="{C5DADB04-E7FD-31EA-E92B-F3CFD07DA037}"/>
              </a:ext>
            </a:extLst>
          </p:cNvPr>
          <p:cNvGrpSpPr/>
          <p:nvPr/>
        </p:nvGrpSpPr>
        <p:grpSpPr>
          <a:xfrm>
            <a:off x="740219" y="660400"/>
            <a:ext cx="10711561" cy="4276480"/>
            <a:chOff x="740219" y="660400"/>
            <a:chExt cx="10711561" cy="4276480"/>
          </a:xfrm>
        </p:grpSpPr>
        <p:pic>
          <p:nvPicPr>
            <p:cNvPr id="5" name="Immagine 4">
              <a:extLst>
                <a:ext uri="{FF2B5EF4-FFF2-40B4-BE49-F238E27FC236}">
                  <a16:creationId xmlns:a16="http://schemas.microsoft.com/office/drawing/2014/main" id="{636DA858-66CF-67A6-D3E0-8F521507002D}"/>
                </a:ext>
              </a:extLst>
            </p:cNvPr>
            <p:cNvPicPr>
              <a:picLocks noChangeAspect="1"/>
            </p:cNvPicPr>
            <p:nvPr/>
          </p:nvPicPr>
          <p:blipFill>
            <a:blip r:embed="rId3"/>
            <a:stretch>
              <a:fillRect/>
            </a:stretch>
          </p:blipFill>
          <p:spPr>
            <a:xfrm>
              <a:off x="740219" y="660400"/>
              <a:ext cx="10711561" cy="4213353"/>
            </a:xfrm>
            <a:prstGeom prst="rect">
              <a:avLst/>
            </a:prstGeom>
          </p:spPr>
        </p:pic>
        <p:sp>
          <p:nvSpPr>
            <p:cNvPr id="8" name="Rettangolo 7">
              <a:extLst>
                <a:ext uri="{FF2B5EF4-FFF2-40B4-BE49-F238E27FC236}">
                  <a16:creationId xmlns:a16="http://schemas.microsoft.com/office/drawing/2014/main" id="{5482EF63-6BB2-0FBA-C82D-79DE3B8809F1}"/>
                </a:ext>
              </a:extLst>
            </p:cNvPr>
            <p:cNvSpPr/>
            <p:nvPr/>
          </p:nvSpPr>
          <p:spPr>
            <a:xfrm>
              <a:off x="6736080" y="4531753"/>
              <a:ext cx="1463040" cy="4051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739784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52392-050A-984E-2A04-B4CEB207AF00}"/>
            </a:ext>
          </a:extLst>
        </p:cNvPr>
        <p:cNvGrpSpPr/>
        <p:nvPr/>
      </p:nvGrpSpPr>
      <p:grpSpPr>
        <a:xfrm>
          <a:off x="0" y="0"/>
          <a:ext cx="0" cy="0"/>
          <a:chOff x="0" y="0"/>
          <a:chExt cx="0" cy="0"/>
        </a:xfrm>
      </p:grpSpPr>
      <p:pic>
        <p:nvPicPr>
          <p:cNvPr id="3" name="Immagine 2">
            <a:extLst>
              <a:ext uri="{FF2B5EF4-FFF2-40B4-BE49-F238E27FC236}">
                <a16:creationId xmlns:a16="http://schemas.microsoft.com/office/drawing/2014/main" id="{BA3873D7-2059-4E00-17B7-B631E502F03B}"/>
              </a:ext>
            </a:extLst>
          </p:cNvPr>
          <p:cNvPicPr>
            <a:picLocks noChangeAspect="1"/>
          </p:cNvPicPr>
          <p:nvPr/>
        </p:nvPicPr>
        <p:blipFill>
          <a:blip r:embed="rId2"/>
          <a:stretch>
            <a:fillRect/>
          </a:stretch>
        </p:blipFill>
        <p:spPr>
          <a:xfrm>
            <a:off x="0" y="6105193"/>
            <a:ext cx="12192000" cy="752807"/>
          </a:xfrm>
          <a:prstGeom prst="rect">
            <a:avLst/>
          </a:prstGeom>
        </p:spPr>
      </p:pic>
      <p:sp>
        <p:nvSpPr>
          <p:cNvPr id="7" name="CasellaDiTesto 6">
            <a:extLst>
              <a:ext uri="{FF2B5EF4-FFF2-40B4-BE49-F238E27FC236}">
                <a16:creationId xmlns:a16="http://schemas.microsoft.com/office/drawing/2014/main" id="{141B034F-4F57-97F0-1575-99836A6BC6F6}"/>
              </a:ext>
            </a:extLst>
          </p:cNvPr>
          <p:cNvSpPr txBox="1"/>
          <p:nvPr/>
        </p:nvSpPr>
        <p:spPr>
          <a:xfrm>
            <a:off x="2265680" y="5189341"/>
            <a:ext cx="6766560" cy="400110"/>
          </a:xfrm>
          <a:prstGeom prst="rect">
            <a:avLst/>
          </a:prstGeom>
          <a:noFill/>
        </p:spPr>
        <p:txBody>
          <a:bodyPr wrap="square">
            <a:spAutoFit/>
          </a:bodyPr>
          <a:lstStyle/>
          <a:p>
            <a:pPr algn="l"/>
            <a:r>
              <a:rPr lang="en-US" sz="2000" b="1" i="0" u="none" strike="noStrike" baseline="0" dirty="0">
                <a:solidFill>
                  <a:srgbClr val="C00000"/>
                </a:solidFill>
                <a:latin typeface="URWPalladioL-Roma"/>
              </a:rPr>
              <a:t>Hospital stay was slightly reduced (MD </a:t>
            </a:r>
            <a:r>
              <a:rPr lang="en-US" sz="2000" b="1" i="0" u="none" strike="noStrike" baseline="0" dirty="0">
                <a:solidFill>
                  <a:srgbClr val="C00000"/>
                </a:solidFill>
                <a:latin typeface="CMSY10"/>
              </a:rPr>
              <a:t>−</a:t>
            </a:r>
            <a:r>
              <a:rPr lang="en-US" sz="2000" b="1" i="0" u="none" strike="noStrike" baseline="0" dirty="0">
                <a:solidFill>
                  <a:srgbClr val="C00000"/>
                </a:solidFill>
                <a:latin typeface="URWPalladioL-Roma"/>
              </a:rPr>
              <a:t>0.17 days; </a:t>
            </a:r>
            <a:r>
              <a:rPr lang="en-US" sz="2000" b="1" i="0" u="none" strike="noStrike" baseline="0" dirty="0">
                <a:solidFill>
                  <a:srgbClr val="C00000"/>
                </a:solidFill>
                <a:latin typeface="URWPalladioL-Ital"/>
              </a:rPr>
              <a:t>p </a:t>
            </a:r>
            <a:r>
              <a:rPr lang="en-US" sz="2000" b="1" i="0" u="none" strike="noStrike" baseline="0" dirty="0">
                <a:solidFill>
                  <a:srgbClr val="C00000"/>
                </a:solidFill>
                <a:latin typeface="URWPalladioL-Roma"/>
              </a:rPr>
              <a:t>= 0.0001)</a:t>
            </a:r>
            <a:endParaRPr lang="it-IT" sz="2000" b="1" dirty="0">
              <a:solidFill>
                <a:srgbClr val="C00000"/>
              </a:solidFill>
            </a:endParaRPr>
          </a:p>
        </p:txBody>
      </p:sp>
      <p:grpSp>
        <p:nvGrpSpPr>
          <p:cNvPr id="9" name="Gruppo 8">
            <a:extLst>
              <a:ext uri="{FF2B5EF4-FFF2-40B4-BE49-F238E27FC236}">
                <a16:creationId xmlns:a16="http://schemas.microsoft.com/office/drawing/2014/main" id="{22B8163F-347D-F70A-33FD-0D9F3237C71A}"/>
              </a:ext>
            </a:extLst>
          </p:cNvPr>
          <p:cNvGrpSpPr/>
          <p:nvPr/>
        </p:nvGrpSpPr>
        <p:grpSpPr>
          <a:xfrm>
            <a:off x="702208" y="417561"/>
            <a:ext cx="10787584" cy="4256039"/>
            <a:chOff x="702208" y="417561"/>
            <a:chExt cx="10787584" cy="4256039"/>
          </a:xfrm>
        </p:grpSpPr>
        <p:pic>
          <p:nvPicPr>
            <p:cNvPr id="5" name="Immagine 4">
              <a:extLst>
                <a:ext uri="{FF2B5EF4-FFF2-40B4-BE49-F238E27FC236}">
                  <a16:creationId xmlns:a16="http://schemas.microsoft.com/office/drawing/2014/main" id="{7C22C8B5-5457-E5F2-AD7D-EF47936E02AB}"/>
                </a:ext>
              </a:extLst>
            </p:cNvPr>
            <p:cNvPicPr>
              <a:picLocks noChangeAspect="1"/>
            </p:cNvPicPr>
            <p:nvPr/>
          </p:nvPicPr>
          <p:blipFill>
            <a:blip r:embed="rId3"/>
            <a:stretch>
              <a:fillRect/>
            </a:stretch>
          </p:blipFill>
          <p:spPr>
            <a:xfrm>
              <a:off x="702208" y="417561"/>
              <a:ext cx="10787584" cy="4256039"/>
            </a:xfrm>
            <a:prstGeom prst="rect">
              <a:avLst/>
            </a:prstGeom>
          </p:spPr>
        </p:pic>
        <p:sp>
          <p:nvSpPr>
            <p:cNvPr id="8" name="Rettangolo 7">
              <a:extLst>
                <a:ext uri="{FF2B5EF4-FFF2-40B4-BE49-F238E27FC236}">
                  <a16:creationId xmlns:a16="http://schemas.microsoft.com/office/drawing/2014/main" id="{F5E3B4EE-16A3-A398-48D5-7CC47622D20C}"/>
                </a:ext>
              </a:extLst>
            </p:cNvPr>
            <p:cNvSpPr/>
            <p:nvPr/>
          </p:nvSpPr>
          <p:spPr>
            <a:xfrm>
              <a:off x="7162800" y="4268472"/>
              <a:ext cx="1463040" cy="4051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289587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DE52F-10A3-6AF9-EC1C-AE4D1CF55DDF}"/>
            </a:ext>
          </a:extLst>
        </p:cNvPr>
        <p:cNvGrpSpPr/>
        <p:nvPr/>
      </p:nvGrpSpPr>
      <p:grpSpPr>
        <a:xfrm>
          <a:off x="0" y="0"/>
          <a:ext cx="0" cy="0"/>
          <a:chOff x="0" y="0"/>
          <a:chExt cx="0" cy="0"/>
        </a:xfrm>
      </p:grpSpPr>
      <p:pic>
        <p:nvPicPr>
          <p:cNvPr id="3" name="Immagine 2">
            <a:extLst>
              <a:ext uri="{FF2B5EF4-FFF2-40B4-BE49-F238E27FC236}">
                <a16:creationId xmlns:a16="http://schemas.microsoft.com/office/drawing/2014/main" id="{98E0360B-9C86-F477-5017-A671F761735E}"/>
              </a:ext>
            </a:extLst>
          </p:cNvPr>
          <p:cNvPicPr>
            <a:picLocks noChangeAspect="1"/>
          </p:cNvPicPr>
          <p:nvPr/>
        </p:nvPicPr>
        <p:blipFill>
          <a:blip r:embed="rId2"/>
          <a:stretch>
            <a:fillRect/>
          </a:stretch>
        </p:blipFill>
        <p:spPr>
          <a:xfrm>
            <a:off x="0" y="6105193"/>
            <a:ext cx="12192000" cy="752807"/>
          </a:xfrm>
          <a:prstGeom prst="rect">
            <a:avLst/>
          </a:prstGeom>
        </p:spPr>
      </p:pic>
      <p:sp>
        <p:nvSpPr>
          <p:cNvPr id="8" name="CasellaDiTesto 7">
            <a:extLst>
              <a:ext uri="{FF2B5EF4-FFF2-40B4-BE49-F238E27FC236}">
                <a16:creationId xmlns:a16="http://schemas.microsoft.com/office/drawing/2014/main" id="{0A724520-712E-4E17-28C0-2EA49D069D5D}"/>
              </a:ext>
            </a:extLst>
          </p:cNvPr>
          <p:cNvSpPr txBox="1"/>
          <p:nvPr/>
        </p:nvSpPr>
        <p:spPr>
          <a:xfrm>
            <a:off x="157336" y="2888703"/>
            <a:ext cx="5938664" cy="1323439"/>
          </a:xfrm>
          <a:prstGeom prst="rect">
            <a:avLst/>
          </a:prstGeom>
          <a:noFill/>
        </p:spPr>
        <p:txBody>
          <a:bodyPr wrap="square">
            <a:spAutoFit/>
          </a:bodyPr>
          <a:lstStyle/>
          <a:p>
            <a:pPr algn="just"/>
            <a:r>
              <a:rPr lang="en-US" sz="1600" b="1" dirty="0">
                <a:solidFill>
                  <a:srgbClr val="C00000"/>
                </a:solidFill>
              </a:rPr>
              <a:t>Low Energy Ketogenic Therapy </a:t>
            </a:r>
            <a:r>
              <a:rPr lang="en-US" sz="1600" dirty="0">
                <a:solidFill>
                  <a:srgbClr val="002060"/>
                </a:solidFill>
              </a:rPr>
              <a:t>have demonstrated efficacy in:</a:t>
            </a:r>
          </a:p>
          <a:p>
            <a:pPr marL="285750" indent="-285750" algn="just">
              <a:buFont typeface="Wingdings" panose="05000000000000000000" pitchFamily="2" charset="2"/>
              <a:buChar char="Ø"/>
            </a:pPr>
            <a:r>
              <a:rPr lang="en-US" sz="1600" dirty="0">
                <a:solidFill>
                  <a:srgbClr val="002060"/>
                </a:solidFill>
              </a:rPr>
              <a:t>promoting preoperative weight loss, </a:t>
            </a:r>
            <a:r>
              <a:rPr lang="en-US" sz="1600" b="1" dirty="0">
                <a:solidFill>
                  <a:srgbClr val="002060"/>
                </a:solidFill>
              </a:rPr>
              <a:t>preserving FFM and RMR</a:t>
            </a:r>
          </a:p>
          <a:p>
            <a:pPr marL="285750" indent="-285750" algn="just">
              <a:buFont typeface="Wingdings" panose="05000000000000000000" pitchFamily="2" charset="2"/>
              <a:buChar char="Ø"/>
            </a:pPr>
            <a:r>
              <a:rPr lang="en-US" sz="1600" dirty="0">
                <a:solidFill>
                  <a:srgbClr val="002060"/>
                </a:solidFill>
              </a:rPr>
              <a:t>decreasing waist circumference and liver volume</a:t>
            </a:r>
          </a:p>
          <a:p>
            <a:pPr marL="285750" indent="-285750" algn="just">
              <a:buFont typeface="Wingdings" panose="05000000000000000000" pitchFamily="2" charset="2"/>
              <a:buChar char="Ø"/>
            </a:pPr>
            <a:r>
              <a:rPr lang="en-US" sz="1600" dirty="0">
                <a:solidFill>
                  <a:srgbClr val="002060"/>
                </a:solidFill>
              </a:rPr>
              <a:t>facilitating bariatric surgery. </a:t>
            </a:r>
          </a:p>
          <a:p>
            <a:pPr marL="285750" indent="-285750" algn="just">
              <a:buFont typeface="Wingdings" panose="05000000000000000000" pitchFamily="2" charset="2"/>
              <a:buChar char="Ø"/>
            </a:pPr>
            <a:r>
              <a:rPr lang="en-US" sz="1600" dirty="0">
                <a:solidFill>
                  <a:srgbClr val="002060"/>
                </a:solidFill>
              </a:rPr>
              <a:t>reduce perioperative complications</a:t>
            </a:r>
          </a:p>
        </p:txBody>
      </p:sp>
      <p:grpSp>
        <p:nvGrpSpPr>
          <p:cNvPr id="11" name="Gruppo 10">
            <a:extLst>
              <a:ext uri="{FF2B5EF4-FFF2-40B4-BE49-F238E27FC236}">
                <a16:creationId xmlns:a16="http://schemas.microsoft.com/office/drawing/2014/main" id="{E4647352-CD6B-64C0-5084-A0262E6F3EFB}"/>
              </a:ext>
            </a:extLst>
          </p:cNvPr>
          <p:cNvGrpSpPr/>
          <p:nvPr/>
        </p:nvGrpSpPr>
        <p:grpSpPr>
          <a:xfrm>
            <a:off x="0" y="0"/>
            <a:ext cx="6857999" cy="2376393"/>
            <a:chOff x="0" y="0"/>
            <a:chExt cx="6857999" cy="2376393"/>
          </a:xfrm>
        </p:grpSpPr>
        <p:pic>
          <p:nvPicPr>
            <p:cNvPr id="5" name="Immagine 4">
              <a:extLst>
                <a:ext uri="{FF2B5EF4-FFF2-40B4-BE49-F238E27FC236}">
                  <a16:creationId xmlns:a16="http://schemas.microsoft.com/office/drawing/2014/main" id="{02469101-E012-4176-5C0D-7193C08E5016}"/>
                </a:ext>
              </a:extLst>
            </p:cNvPr>
            <p:cNvPicPr>
              <a:picLocks noChangeAspect="1"/>
            </p:cNvPicPr>
            <p:nvPr/>
          </p:nvPicPr>
          <p:blipFill>
            <a:blip r:embed="rId3"/>
            <a:stretch>
              <a:fillRect/>
            </a:stretch>
          </p:blipFill>
          <p:spPr>
            <a:xfrm>
              <a:off x="0" y="0"/>
              <a:ext cx="6857999" cy="2376393"/>
            </a:xfrm>
            <a:prstGeom prst="rect">
              <a:avLst/>
            </a:prstGeom>
          </p:spPr>
        </p:pic>
        <p:sp>
          <p:nvSpPr>
            <p:cNvPr id="9" name="CasellaDiTesto 8">
              <a:extLst>
                <a:ext uri="{FF2B5EF4-FFF2-40B4-BE49-F238E27FC236}">
                  <a16:creationId xmlns:a16="http://schemas.microsoft.com/office/drawing/2014/main" id="{EEC3444E-E73C-3660-FFA1-53E989C09C26}"/>
                </a:ext>
              </a:extLst>
            </p:cNvPr>
            <p:cNvSpPr txBox="1"/>
            <p:nvPr/>
          </p:nvSpPr>
          <p:spPr>
            <a:xfrm>
              <a:off x="1897944" y="258310"/>
              <a:ext cx="1159002" cy="261610"/>
            </a:xfrm>
            <a:prstGeom prst="rect">
              <a:avLst/>
            </a:prstGeom>
            <a:noFill/>
          </p:spPr>
          <p:txBody>
            <a:bodyPr wrap="square">
              <a:spAutoFit/>
            </a:bodyPr>
            <a:lstStyle/>
            <a:p>
              <a:r>
                <a:rPr lang="it-IT" sz="1100" b="1" dirty="0"/>
                <a:t>2023, 15, 1907</a:t>
              </a:r>
            </a:p>
          </p:txBody>
        </p:sp>
      </p:grpSp>
      <p:pic>
        <p:nvPicPr>
          <p:cNvPr id="12" name="Immagine 11">
            <a:extLst>
              <a:ext uri="{FF2B5EF4-FFF2-40B4-BE49-F238E27FC236}">
                <a16:creationId xmlns:a16="http://schemas.microsoft.com/office/drawing/2014/main" id="{E558C799-2B16-7EC4-8E6F-D7D1C77A97FA}"/>
              </a:ext>
            </a:extLst>
          </p:cNvPr>
          <p:cNvPicPr>
            <a:picLocks noChangeAspect="1"/>
          </p:cNvPicPr>
          <p:nvPr/>
        </p:nvPicPr>
        <p:blipFill>
          <a:blip r:embed="rId4"/>
          <a:stretch>
            <a:fillRect/>
          </a:stretch>
        </p:blipFill>
        <p:spPr>
          <a:xfrm>
            <a:off x="6096000" y="1552400"/>
            <a:ext cx="5938664" cy="4122638"/>
          </a:xfrm>
          <a:prstGeom prst="rect">
            <a:avLst/>
          </a:prstGeom>
        </p:spPr>
      </p:pic>
    </p:spTree>
    <p:extLst>
      <p:ext uri="{BB962C8B-B14F-4D97-AF65-F5344CB8AC3E}">
        <p14:creationId xmlns:p14="http://schemas.microsoft.com/office/powerpoint/2010/main" val="667067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CC02A-5CBA-E2F4-273B-2A85B2EE891D}"/>
            </a:ext>
          </a:extLst>
        </p:cNvPr>
        <p:cNvGrpSpPr/>
        <p:nvPr/>
      </p:nvGrpSpPr>
      <p:grpSpPr>
        <a:xfrm>
          <a:off x="0" y="0"/>
          <a:ext cx="0" cy="0"/>
          <a:chOff x="0" y="0"/>
          <a:chExt cx="0" cy="0"/>
        </a:xfrm>
      </p:grpSpPr>
      <p:pic>
        <p:nvPicPr>
          <p:cNvPr id="3" name="Immagine 2">
            <a:extLst>
              <a:ext uri="{FF2B5EF4-FFF2-40B4-BE49-F238E27FC236}">
                <a16:creationId xmlns:a16="http://schemas.microsoft.com/office/drawing/2014/main" id="{24A549F4-5636-4A5A-6C66-7C7E2FBC672D}"/>
              </a:ext>
            </a:extLst>
          </p:cNvPr>
          <p:cNvPicPr>
            <a:picLocks noChangeAspect="1"/>
          </p:cNvPicPr>
          <p:nvPr/>
        </p:nvPicPr>
        <p:blipFill>
          <a:blip r:embed="rId2"/>
          <a:stretch>
            <a:fillRect/>
          </a:stretch>
        </p:blipFill>
        <p:spPr>
          <a:xfrm>
            <a:off x="0" y="6105193"/>
            <a:ext cx="12192000" cy="752807"/>
          </a:xfrm>
          <a:prstGeom prst="rect">
            <a:avLst/>
          </a:prstGeom>
        </p:spPr>
      </p:pic>
      <p:sp>
        <p:nvSpPr>
          <p:cNvPr id="10" name="CasellaDiTesto 9">
            <a:extLst>
              <a:ext uri="{FF2B5EF4-FFF2-40B4-BE49-F238E27FC236}">
                <a16:creationId xmlns:a16="http://schemas.microsoft.com/office/drawing/2014/main" id="{619BC5BB-BB8C-3EB6-35E1-51595CAA706D}"/>
              </a:ext>
            </a:extLst>
          </p:cNvPr>
          <p:cNvSpPr txBox="1"/>
          <p:nvPr/>
        </p:nvSpPr>
        <p:spPr>
          <a:xfrm>
            <a:off x="108490" y="2738927"/>
            <a:ext cx="5716237" cy="1569660"/>
          </a:xfrm>
          <a:prstGeom prst="rect">
            <a:avLst/>
          </a:prstGeom>
          <a:noFill/>
        </p:spPr>
        <p:txBody>
          <a:bodyPr wrap="square">
            <a:spAutoFit/>
          </a:bodyPr>
          <a:lstStyle/>
          <a:p>
            <a:pPr algn="just"/>
            <a:r>
              <a:rPr lang="en-US" sz="1600" b="1" dirty="0">
                <a:solidFill>
                  <a:srgbClr val="C00000"/>
                </a:solidFill>
              </a:rPr>
              <a:t>The use of pharmacotherapy </a:t>
            </a:r>
            <a:r>
              <a:rPr lang="en-US" sz="1600" dirty="0">
                <a:solidFill>
                  <a:srgbClr val="002060"/>
                </a:solidFill>
              </a:rPr>
              <a:t>in the pre-bariatric surgery setting is gaining attention, as it may:</a:t>
            </a:r>
          </a:p>
          <a:p>
            <a:pPr marL="285750" indent="-285750" algn="just">
              <a:buFont typeface="Wingdings" panose="05000000000000000000" pitchFamily="2" charset="2"/>
              <a:buChar char="Ø"/>
            </a:pPr>
            <a:r>
              <a:rPr lang="en-US" sz="1600" dirty="0">
                <a:solidFill>
                  <a:srgbClr val="002060"/>
                </a:solidFill>
              </a:rPr>
              <a:t>promoting preoperative weight loss</a:t>
            </a:r>
          </a:p>
          <a:p>
            <a:pPr marL="285750" indent="-285750" algn="just">
              <a:buFont typeface="Wingdings" panose="05000000000000000000" pitchFamily="2" charset="2"/>
              <a:buChar char="Ø"/>
            </a:pPr>
            <a:r>
              <a:rPr lang="en-US" sz="1600" dirty="0">
                <a:solidFill>
                  <a:srgbClr val="002060"/>
                </a:solidFill>
              </a:rPr>
              <a:t>Improving glycemic control</a:t>
            </a:r>
          </a:p>
          <a:p>
            <a:pPr marL="285750" indent="-285750" algn="just">
              <a:buFont typeface="Wingdings" panose="05000000000000000000" pitchFamily="2" charset="2"/>
              <a:buChar char="Ø"/>
            </a:pPr>
            <a:r>
              <a:rPr lang="en-US" sz="1600" dirty="0">
                <a:solidFill>
                  <a:srgbClr val="002060"/>
                </a:solidFill>
              </a:rPr>
              <a:t>reduce perioperative complications</a:t>
            </a:r>
          </a:p>
          <a:p>
            <a:pPr algn="just"/>
            <a:r>
              <a:rPr lang="en-US" sz="1600" b="1" dirty="0">
                <a:solidFill>
                  <a:srgbClr val="002060"/>
                </a:solidFill>
              </a:rPr>
              <a:t>although it is still underutilized </a:t>
            </a:r>
            <a:endParaRPr lang="it-IT" sz="1600" b="1" dirty="0">
              <a:solidFill>
                <a:srgbClr val="002060"/>
              </a:solidFill>
            </a:endParaRPr>
          </a:p>
        </p:txBody>
      </p:sp>
      <p:grpSp>
        <p:nvGrpSpPr>
          <p:cNvPr id="5" name="Gruppo 4">
            <a:extLst>
              <a:ext uri="{FF2B5EF4-FFF2-40B4-BE49-F238E27FC236}">
                <a16:creationId xmlns:a16="http://schemas.microsoft.com/office/drawing/2014/main" id="{D9BB7BF1-ACDA-A663-30B5-AC980DAB280A}"/>
              </a:ext>
            </a:extLst>
          </p:cNvPr>
          <p:cNvGrpSpPr/>
          <p:nvPr/>
        </p:nvGrpSpPr>
        <p:grpSpPr>
          <a:xfrm>
            <a:off x="0" y="0"/>
            <a:ext cx="8239760" cy="2162477"/>
            <a:chOff x="0" y="0"/>
            <a:chExt cx="8239760" cy="2162477"/>
          </a:xfrm>
        </p:grpSpPr>
        <p:pic>
          <p:nvPicPr>
            <p:cNvPr id="6" name="Immagine 5">
              <a:extLst>
                <a:ext uri="{FF2B5EF4-FFF2-40B4-BE49-F238E27FC236}">
                  <a16:creationId xmlns:a16="http://schemas.microsoft.com/office/drawing/2014/main" id="{BB5CD577-9D88-0F38-AC06-8F3CA4D4C318}"/>
                </a:ext>
              </a:extLst>
            </p:cNvPr>
            <p:cNvPicPr>
              <a:picLocks noChangeAspect="1"/>
            </p:cNvPicPr>
            <p:nvPr/>
          </p:nvPicPr>
          <p:blipFill>
            <a:blip r:embed="rId3"/>
            <a:stretch>
              <a:fillRect/>
            </a:stretch>
          </p:blipFill>
          <p:spPr>
            <a:xfrm>
              <a:off x="0" y="0"/>
              <a:ext cx="6735115" cy="2162477"/>
            </a:xfrm>
            <a:prstGeom prst="rect">
              <a:avLst/>
            </a:prstGeom>
          </p:spPr>
        </p:pic>
        <p:sp>
          <p:nvSpPr>
            <p:cNvPr id="4" name="CasellaDiTesto 3">
              <a:extLst>
                <a:ext uri="{FF2B5EF4-FFF2-40B4-BE49-F238E27FC236}">
                  <a16:creationId xmlns:a16="http://schemas.microsoft.com/office/drawing/2014/main" id="{01F45946-4834-66E0-387D-5D17D65414D2}"/>
                </a:ext>
              </a:extLst>
            </p:cNvPr>
            <p:cNvSpPr txBox="1"/>
            <p:nvPr/>
          </p:nvSpPr>
          <p:spPr>
            <a:xfrm>
              <a:off x="2143760" y="156156"/>
              <a:ext cx="6096000" cy="307777"/>
            </a:xfrm>
            <a:prstGeom prst="rect">
              <a:avLst/>
            </a:prstGeom>
            <a:noFill/>
          </p:spPr>
          <p:txBody>
            <a:bodyPr wrap="square">
              <a:spAutoFit/>
            </a:bodyPr>
            <a:lstStyle/>
            <a:p>
              <a:r>
                <a:rPr lang="it-IT" sz="1400" b="1" i="0" dirty="0">
                  <a:effectLst/>
                  <a:latin typeface="BlinkMacSystemFont"/>
                </a:rPr>
                <a:t>2025 Apr 12</a:t>
              </a:r>
              <a:endParaRPr lang="it-IT" sz="1400" b="1" dirty="0"/>
            </a:p>
          </p:txBody>
        </p:sp>
      </p:grpSp>
      <p:pic>
        <p:nvPicPr>
          <p:cNvPr id="7" name="Immagine 6">
            <a:extLst>
              <a:ext uri="{FF2B5EF4-FFF2-40B4-BE49-F238E27FC236}">
                <a16:creationId xmlns:a16="http://schemas.microsoft.com/office/drawing/2014/main" id="{5E6CB324-632D-345D-8F3C-339F05BCA6FE}"/>
              </a:ext>
            </a:extLst>
          </p:cNvPr>
          <p:cNvPicPr>
            <a:picLocks noChangeAspect="1"/>
          </p:cNvPicPr>
          <p:nvPr/>
        </p:nvPicPr>
        <p:blipFill>
          <a:blip r:embed="rId4"/>
          <a:stretch>
            <a:fillRect/>
          </a:stretch>
        </p:blipFill>
        <p:spPr>
          <a:xfrm>
            <a:off x="5824727" y="591186"/>
            <a:ext cx="6373114" cy="5268060"/>
          </a:xfrm>
          <a:prstGeom prst="rect">
            <a:avLst/>
          </a:prstGeom>
        </p:spPr>
      </p:pic>
    </p:spTree>
    <p:extLst>
      <p:ext uri="{BB962C8B-B14F-4D97-AF65-F5344CB8AC3E}">
        <p14:creationId xmlns:p14="http://schemas.microsoft.com/office/powerpoint/2010/main" val="2433484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6B4623D-E1C3-C9C6-E5DD-A14B013ED293}"/>
              </a:ext>
            </a:extLst>
          </p:cNvPr>
          <p:cNvPicPr>
            <a:picLocks noChangeAspect="1"/>
          </p:cNvPicPr>
          <p:nvPr/>
        </p:nvPicPr>
        <p:blipFill>
          <a:blip r:embed="rId2"/>
          <a:srcRect r="1730"/>
          <a:stretch/>
        </p:blipFill>
        <p:spPr>
          <a:xfrm>
            <a:off x="500499" y="120095"/>
            <a:ext cx="10817741" cy="5640705"/>
          </a:xfrm>
          <a:prstGeom prst="rect">
            <a:avLst/>
          </a:prstGeom>
        </p:spPr>
      </p:pic>
      <p:sp>
        <p:nvSpPr>
          <p:cNvPr id="8" name="CasellaDiTesto 7">
            <a:extLst>
              <a:ext uri="{FF2B5EF4-FFF2-40B4-BE49-F238E27FC236}">
                <a16:creationId xmlns:a16="http://schemas.microsoft.com/office/drawing/2014/main" id="{432CBBC7-F898-BDAD-59E0-E0C8C68E7DB3}"/>
              </a:ext>
            </a:extLst>
          </p:cNvPr>
          <p:cNvSpPr txBox="1"/>
          <p:nvPr/>
        </p:nvSpPr>
        <p:spPr>
          <a:xfrm>
            <a:off x="71120" y="5912881"/>
            <a:ext cx="12120880" cy="738664"/>
          </a:xfrm>
          <a:prstGeom prst="rect">
            <a:avLst/>
          </a:prstGeom>
          <a:noFill/>
        </p:spPr>
        <p:txBody>
          <a:bodyPr wrap="square">
            <a:spAutoFit/>
          </a:bodyPr>
          <a:lstStyle/>
          <a:p>
            <a:pPr algn="just"/>
            <a:r>
              <a:rPr lang="it-IT" sz="1400" b="1" i="0" u="none" strike="noStrike" baseline="0" dirty="0">
                <a:solidFill>
                  <a:srgbClr val="002060"/>
                </a:solidFill>
                <a:latin typeface="STIX-Regular"/>
              </a:rPr>
              <a:t>Obesity management medications, such as orlistat, phentermine/topiramate, naltrexone/bupropion, liraglutide, semaglutide, and </a:t>
            </a:r>
            <a:r>
              <a:rPr lang="en-US" sz="1400" b="1" i="0" u="none" strike="noStrike" baseline="0" dirty="0">
                <a:solidFill>
                  <a:srgbClr val="002060"/>
                </a:solidFill>
                <a:latin typeface="STIX-Regular"/>
              </a:rPr>
              <a:t>tirzepatide, has shown to be effective in promoting PreopWL before MBS; however, larger, well-designed RCTs are needed to establish optimal treatment protocols and assess their true benefits in patients scheduled for MBS.</a:t>
            </a:r>
            <a:endParaRPr lang="it-IT" sz="1400" b="1" dirty="0">
              <a:solidFill>
                <a:srgbClr val="002060"/>
              </a:solidFill>
            </a:endParaRPr>
          </a:p>
        </p:txBody>
      </p:sp>
    </p:spTree>
    <p:extLst>
      <p:ext uri="{BB962C8B-B14F-4D97-AF65-F5344CB8AC3E}">
        <p14:creationId xmlns:p14="http://schemas.microsoft.com/office/powerpoint/2010/main" val="837512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B5B59-A740-FDDD-CEF3-9EF802FFDC04}"/>
            </a:ext>
          </a:extLst>
        </p:cNvPr>
        <p:cNvGrpSpPr/>
        <p:nvPr/>
      </p:nvGrpSpPr>
      <p:grpSpPr>
        <a:xfrm>
          <a:off x="0" y="0"/>
          <a:ext cx="0" cy="0"/>
          <a:chOff x="0" y="0"/>
          <a:chExt cx="0" cy="0"/>
        </a:xfrm>
      </p:grpSpPr>
      <p:pic>
        <p:nvPicPr>
          <p:cNvPr id="3" name="Immagine 2">
            <a:extLst>
              <a:ext uri="{FF2B5EF4-FFF2-40B4-BE49-F238E27FC236}">
                <a16:creationId xmlns:a16="http://schemas.microsoft.com/office/drawing/2014/main" id="{317A2993-72C2-26B4-1FF4-9A951FA80F99}"/>
              </a:ext>
            </a:extLst>
          </p:cNvPr>
          <p:cNvPicPr>
            <a:picLocks noChangeAspect="1"/>
          </p:cNvPicPr>
          <p:nvPr/>
        </p:nvPicPr>
        <p:blipFill>
          <a:blip r:embed="rId2"/>
          <a:stretch>
            <a:fillRect/>
          </a:stretch>
        </p:blipFill>
        <p:spPr>
          <a:xfrm>
            <a:off x="0" y="6105193"/>
            <a:ext cx="12192000" cy="752807"/>
          </a:xfrm>
          <a:prstGeom prst="rect">
            <a:avLst/>
          </a:prstGeom>
        </p:spPr>
      </p:pic>
      <p:sp>
        <p:nvSpPr>
          <p:cNvPr id="2" name="CasellaDiTesto 1">
            <a:extLst>
              <a:ext uri="{FF2B5EF4-FFF2-40B4-BE49-F238E27FC236}">
                <a16:creationId xmlns:a16="http://schemas.microsoft.com/office/drawing/2014/main" id="{6834B937-882C-D47F-C183-B46268131315}"/>
              </a:ext>
            </a:extLst>
          </p:cNvPr>
          <p:cNvSpPr txBox="1"/>
          <p:nvPr/>
        </p:nvSpPr>
        <p:spPr>
          <a:xfrm>
            <a:off x="2770632" y="28833"/>
            <a:ext cx="6163056" cy="369332"/>
          </a:xfrm>
          <a:prstGeom prst="rect">
            <a:avLst/>
          </a:prstGeom>
          <a:noFill/>
        </p:spPr>
        <p:txBody>
          <a:bodyPr wrap="square" rtlCol="0">
            <a:spAutoFit/>
          </a:bodyPr>
          <a:lstStyle/>
          <a:p>
            <a:pPr algn="ctr"/>
            <a:r>
              <a:rPr lang="it-IT" b="1" dirty="0">
                <a:solidFill>
                  <a:srgbClr val="FFFFFF"/>
                </a:solidFill>
                <a:latin typeface="Montserrat" pitchFamily="2" charset="77"/>
                <a:ea typeface="+mj-ea"/>
                <a:cs typeface="+mj-cs"/>
              </a:rPr>
              <a:t>TITOLO SLIDE</a:t>
            </a:r>
            <a:endParaRPr lang="it-IT" dirty="0"/>
          </a:p>
        </p:txBody>
      </p:sp>
      <p:pic>
        <p:nvPicPr>
          <p:cNvPr id="4" name="Immagine 3">
            <a:extLst>
              <a:ext uri="{FF2B5EF4-FFF2-40B4-BE49-F238E27FC236}">
                <a16:creationId xmlns:a16="http://schemas.microsoft.com/office/drawing/2014/main" id="{885ED92D-61A5-3D36-0F3A-13E2BA113553}"/>
              </a:ext>
            </a:extLst>
          </p:cNvPr>
          <p:cNvPicPr>
            <a:picLocks noChangeAspect="1"/>
          </p:cNvPicPr>
          <p:nvPr/>
        </p:nvPicPr>
        <p:blipFill>
          <a:blip r:embed="rId3"/>
          <a:srcRect b="81633"/>
          <a:stretch/>
        </p:blipFill>
        <p:spPr>
          <a:xfrm>
            <a:off x="0" y="0"/>
            <a:ext cx="12192000" cy="1155901"/>
          </a:xfrm>
          <a:prstGeom prst="rect">
            <a:avLst/>
          </a:prstGeom>
        </p:spPr>
      </p:pic>
      <p:pic>
        <p:nvPicPr>
          <p:cNvPr id="7" name="Immagine 6">
            <a:extLst>
              <a:ext uri="{FF2B5EF4-FFF2-40B4-BE49-F238E27FC236}">
                <a16:creationId xmlns:a16="http://schemas.microsoft.com/office/drawing/2014/main" id="{51C8FE25-5DCF-59D2-2AC8-3E04A2C8824A}"/>
              </a:ext>
            </a:extLst>
          </p:cNvPr>
          <p:cNvPicPr>
            <a:picLocks noChangeAspect="1"/>
          </p:cNvPicPr>
          <p:nvPr/>
        </p:nvPicPr>
        <p:blipFill>
          <a:blip r:embed="rId3"/>
          <a:srcRect t="17898" r="84297"/>
          <a:stretch/>
        </p:blipFill>
        <p:spPr>
          <a:xfrm>
            <a:off x="0" y="1030394"/>
            <a:ext cx="1914525" cy="5000032"/>
          </a:xfrm>
          <a:prstGeom prst="rect">
            <a:avLst/>
          </a:prstGeom>
        </p:spPr>
      </p:pic>
      <p:sp>
        <p:nvSpPr>
          <p:cNvPr id="11" name="CasellaDiTesto 10">
            <a:extLst>
              <a:ext uri="{FF2B5EF4-FFF2-40B4-BE49-F238E27FC236}">
                <a16:creationId xmlns:a16="http://schemas.microsoft.com/office/drawing/2014/main" id="{CEC7C0BB-5D90-036F-CBD3-D8A6769DD763}"/>
              </a:ext>
            </a:extLst>
          </p:cNvPr>
          <p:cNvSpPr txBox="1"/>
          <p:nvPr/>
        </p:nvSpPr>
        <p:spPr>
          <a:xfrm>
            <a:off x="2047875" y="639829"/>
            <a:ext cx="3048000" cy="276999"/>
          </a:xfrm>
          <a:prstGeom prst="rect">
            <a:avLst/>
          </a:prstGeom>
          <a:noFill/>
        </p:spPr>
        <p:txBody>
          <a:bodyPr wrap="square">
            <a:spAutoFit/>
          </a:bodyPr>
          <a:lstStyle/>
          <a:p>
            <a:r>
              <a:rPr lang="it-IT" sz="1200" b="1" dirty="0">
                <a:solidFill>
                  <a:srgbClr val="C00000"/>
                </a:solidFill>
              </a:rPr>
              <a:t>JAMA July 2, 2024 Volume 332, Number1</a:t>
            </a:r>
          </a:p>
        </p:txBody>
      </p:sp>
      <p:grpSp>
        <p:nvGrpSpPr>
          <p:cNvPr id="15" name="Gruppo 14">
            <a:extLst>
              <a:ext uri="{FF2B5EF4-FFF2-40B4-BE49-F238E27FC236}">
                <a16:creationId xmlns:a16="http://schemas.microsoft.com/office/drawing/2014/main" id="{33555879-976D-0C3E-9384-CBCE50A26EE9}"/>
              </a:ext>
            </a:extLst>
          </p:cNvPr>
          <p:cNvGrpSpPr/>
          <p:nvPr/>
        </p:nvGrpSpPr>
        <p:grpSpPr>
          <a:xfrm>
            <a:off x="2047875" y="1697628"/>
            <a:ext cx="5442439" cy="3401271"/>
            <a:chOff x="3250955" y="2428875"/>
            <a:chExt cx="5442439" cy="3401271"/>
          </a:xfrm>
        </p:grpSpPr>
        <p:pic>
          <p:nvPicPr>
            <p:cNvPr id="13" name="Immagine 12">
              <a:extLst>
                <a:ext uri="{FF2B5EF4-FFF2-40B4-BE49-F238E27FC236}">
                  <a16:creationId xmlns:a16="http://schemas.microsoft.com/office/drawing/2014/main" id="{D239B1F4-8FE8-D743-6711-5FA351733E51}"/>
                </a:ext>
              </a:extLst>
            </p:cNvPr>
            <p:cNvPicPr>
              <a:picLocks noChangeAspect="1"/>
            </p:cNvPicPr>
            <p:nvPr/>
          </p:nvPicPr>
          <p:blipFill>
            <a:blip r:embed="rId4"/>
            <a:srcRect b="91944"/>
            <a:stretch/>
          </p:blipFill>
          <p:spPr>
            <a:xfrm>
              <a:off x="3250955" y="2428875"/>
              <a:ext cx="5442439" cy="552450"/>
            </a:xfrm>
            <a:prstGeom prst="rect">
              <a:avLst/>
            </a:prstGeom>
          </p:spPr>
        </p:pic>
        <p:pic>
          <p:nvPicPr>
            <p:cNvPr id="14" name="Immagine 13">
              <a:extLst>
                <a:ext uri="{FF2B5EF4-FFF2-40B4-BE49-F238E27FC236}">
                  <a16:creationId xmlns:a16="http://schemas.microsoft.com/office/drawing/2014/main" id="{D45CCBAC-4163-1B52-2A2E-10321AA9F395}"/>
                </a:ext>
              </a:extLst>
            </p:cNvPr>
            <p:cNvPicPr>
              <a:picLocks noChangeAspect="1"/>
            </p:cNvPicPr>
            <p:nvPr/>
          </p:nvPicPr>
          <p:blipFill>
            <a:blip r:embed="rId4"/>
            <a:srcRect t="57361"/>
            <a:stretch/>
          </p:blipFill>
          <p:spPr>
            <a:xfrm>
              <a:off x="3250955" y="2905971"/>
              <a:ext cx="5442439" cy="2924175"/>
            </a:xfrm>
            <a:prstGeom prst="rect">
              <a:avLst/>
            </a:prstGeom>
          </p:spPr>
        </p:pic>
      </p:grpSp>
      <p:sp>
        <p:nvSpPr>
          <p:cNvPr id="17" name="CasellaDiTesto 16">
            <a:extLst>
              <a:ext uri="{FF2B5EF4-FFF2-40B4-BE49-F238E27FC236}">
                <a16:creationId xmlns:a16="http://schemas.microsoft.com/office/drawing/2014/main" id="{5B8DEA00-C774-F268-67E0-9D70D0CAF217}"/>
              </a:ext>
            </a:extLst>
          </p:cNvPr>
          <p:cNvSpPr txBox="1"/>
          <p:nvPr/>
        </p:nvSpPr>
        <p:spPr>
          <a:xfrm>
            <a:off x="7553346" y="2028246"/>
            <a:ext cx="4253766" cy="1477328"/>
          </a:xfrm>
          <a:prstGeom prst="rect">
            <a:avLst/>
          </a:prstGeom>
          <a:noFill/>
        </p:spPr>
        <p:txBody>
          <a:bodyPr wrap="square">
            <a:spAutoFit/>
          </a:bodyPr>
          <a:lstStyle/>
          <a:p>
            <a:pPr algn="just"/>
            <a:r>
              <a:rPr lang="en-US" b="1" dirty="0">
                <a:solidFill>
                  <a:srgbClr val="C00000"/>
                </a:solidFill>
              </a:rPr>
              <a:t>Several trials found 25% to 40% of the weight lost was composed of FFM </a:t>
            </a:r>
            <a:r>
              <a:rPr lang="en-US" dirty="0"/>
              <a:t>have led to concerns regarding adverse effects of GLP-1–based anti-obesity medications on body composition changes</a:t>
            </a:r>
            <a:endParaRPr lang="it-IT" dirty="0"/>
          </a:p>
        </p:txBody>
      </p:sp>
      <p:sp>
        <p:nvSpPr>
          <p:cNvPr id="12" name="CasellaDiTesto 11">
            <a:extLst>
              <a:ext uri="{FF2B5EF4-FFF2-40B4-BE49-F238E27FC236}">
                <a16:creationId xmlns:a16="http://schemas.microsoft.com/office/drawing/2014/main" id="{A15EE57B-FF0F-6F86-5CAB-BBBE5F8D239F}"/>
              </a:ext>
            </a:extLst>
          </p:cNvPr>
          <p:cNvSpPr txBox="1"/>
          <p:nvPr/>
        </p:nvSpPr>
        <p:spPr>
          <a:xfrm>
            <a:off x="6479060" y="3636811"/>
            <a:ext cx="860485" cy="369332"/>
          </a:xfrm>
          <a:prstGeom prst="rect">
            <a:avLst/>
          </a:prstGeom>
          <a:noFill/>
        </p:spPr>
        <p:txBody>
          <a:bodyPr wrap="square">
            <a:spAutoFit/>
          </a:bodyPr>
          <a:lstStyle/>
          <a:p>
            <a:r>
              <a:rPr lang="en-US" b="1" dirty="0">
                <a:solidFill>
                  <a:srgbClr val="C00000"/>
                </a:solidFill>
              </a:rPr>
              <a:t>1:3</a:t>
            </a:r>
            <a:endParaRPr lang="it-IT" dirty="0"/>
          </a:p>
        </p:txBody>
      </p:sp>
    </p:spTree>
    <p:extLst>
      <p:ext uri="{BB962C8B-B14F-4D97-AF65-F5344CB8AC3E}">
        <p14:creationId xmlns:p14="http://schemas.microsoft.com/office/powerpoint/2010/main" val="213847504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455</TotalTime>
  <Words>1090</Words>
  <Application>Microsoft Office PowerPoint</Application>
  <PresentationFormat>Widescreen</PresentationFormat>
  <Paragraphs>98</Paragraphs>
  <Slides>26</Slides>
  <Notes>0</Notes>
  <HiddenSlides>0</HiddenSlides>
  <MMClips>0</MMClips>
  <ScaleCrop>false</ScaleCrop>
  <HeadingPairs>
    <vt:vector size="6" baseType="variant">
      <vt:variant>
        <vt:lpstr>Caratteri utilizzati</vt:lpstr>
      </vt:variant>
      <vt:variant>
        <vt:i4>15</vt:i4>
      </vt:variant>
      <vt:variant>
        <vt:lpstr>Tema</vt:lpstr>
      </vt:variant>
      <vt:variant>
        <vt:i4>1</vt:i4>
      </vt:variant>
      <vt:variant>
        <vt:lpstr>Titoli diapositive</vt:lpstr>
      </vt:variant>
      <vt:variant>
        <vt:i4>26</vt:i4>
      </vt:variant>
    </vt:vector>
  </HeadingPairs>
  <TitlesOfParts>
    <vt:vector size="42" baseType="lpstr">
      <vt:lpstr>Aptos</vt:lpstr>
      <vt:lpstr>Aptos Display</vt:lpstr>
      <vt:lpstr>Arial</vt:lpstr>
      <vt:lpstr>BlinkMacSystemFont</vt:lpstr>
      <vt:lpstr>CMSY10</vt:lpstr>
      <vt:lpstr>Montserrat</vt:lpstr>
      <vt:lpstr>Myriad Pro Cond</vt:lpstr>
      <vt:lpstr>Palatino Linotype</vt:lpstr>
      <vt:lpstr>STIX-Italic</vt:lpstr>
      <vt:lpstr>STIX-Regular</vt:lpstr>
      <vt:lpstr>Times New Roman</vt:lpstr>
      <vt:lpstr>URWPalladioL-Bold</vt:lpstr>
      <vt:lpstr>URWPalladioL-Ital</vt:lpstr>
      <vt:lpstr>URWPalladioL-Roma</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Luigi SCHIAVO</dc:creator>
  <cp:lastModifiedBy>Luigi SCHIAVO</cp:lastModifiedBy>
  <cp:revision>14</cp:revision>
  <dcterms:created xsi:type="dcterms:W3CDTF">2025-04-19T08:22:08Z</dcterms:created>
  <dcterms:modified xsi:type="dcterms:W3CDTF">2025-05-12T05:18:13Z</dcterms:modified>
</cp:coreProperties>
</file>